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9"/>
  </p:notesMasterIdLst>
  <p:sldIdLst>
    <p:sldId id="257" r:id="rId2"/>
    <p:sldId id="268" r:id="rId3"/>
    <p:sldId id="272" r:id="rId4"/>
    <p:sldId id="258" r:id="rId5"/>
    <p:sldId id="269" r:id="rId6"/>
    <p:sldId id="274" r:id="rId7"/>
    <p:sldId id="276" r:id="rId8"/>
    <p:sldId id="277" r:id="rId9"/>
    <p:sldId id="279" r:id="rId10"/>
    <p:sldId id="280" r:id="rId11"/>
    <p:sldId id="265" r:id="rId12"/>
    <p:sldId id="267" r:id="rId13"/>
    <p:sldId id="270" r:id="rId14"/>
    <p:sldId id="281" r:id="rId15"/>
    <p:sldId id="283" r:id="rId16"/>
    <p:sldId id="284" r:id="rId17"/>
    <p:sldId id="285" r:id="rId18"/>
    <p:sldId id="286" r:id="rId19"/>
    <p:sldId id="282" r:id="rId20"/>
    <p:sldId id="287" r:id="rId21"/>
    <p:sldId id="289" r:id="rId22"/>
    <p:sldId id="288" r:id="rId23"/>
    <p:sldId id="290" r:id="rId24"/>
    <p:sldId id="271" r:id="rId25"/>
    <p:sldId id="266" r:id="rId26"/>
    <p:sldId id="291" r:id="rId27"/>
    <p:sldId id="29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70" d="100"/>
          <a:sy n="70"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2368C0-5F75-4E0C-9220-3C3558AA81D0}" type="datetimeFigureOut">
              <a:rPr lang="en-US" smtClean="0"/>
              <a:t>7/22/2015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065F2E-8529-43D7-833F-9EF849806F7F}" type="slidenum">
              <a:rPr lang="en-US" smtClean="0"/>
              <a:t>‹#›</a:t>
            </a:fld>
            <a:endParaRPr lang="en-US"/>
          </a:p>
        </p:txBody>
      </p:sp>
    </p:spTree>
    <p:extLst>
      <p:ext uri="{BB962C8B-B14F-4D97-AF65-F5344CB8AC3E}">
        <p14:creationId xmlns:p14="http://schemas.microsoft.com/office/powerpoint/2010/main" val="2734421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Lawsuits filed by transgendered inmates against TDCJ</a:t>
            </a:r>
            <a:r>
              <a:rPr lang="en-US" baseline="0" dirty="0" smtClean="0"/>
              <a:t> officials are becoming more common and will only increase with the success of recent cases. Perhaps the most public case of late is that of Passion Star, who was incarcerated in 2003. Despite being a transgendered self-identified female with female features, she was placed in the male prison system. Within the system she has been threatened, attacked, used as a sex slave, and gang-raped on multiple occasions. Despite her pleas for protection, her official requests were continually denied. Between 2003 and 2014, she had been housed in 6 different male facilities, often-times with male prisoners who had raped or threatened her in other facilities. Her first set of lawsuits was filed in Houston on October 23, 2014 (10). </a:t>
            </a:r>
            <a:endParaRPr lang="en-US" dirty="0"/>
          </a:p>
        </p:txBody>
      </p:sp>
      <p:sp>
        <p:nvSpPr>
          <p:cNvPr id="4" name="Slide Number Placeholder 3"/>
          <p:cNvSpPr>
            <a:spLocks noGrp="1"/>
          </p:cNvSpPr>
          <p:nvPr>
            <p:ph type="sldNum" sz="quarter" idx="10"/>
          </p:nvPr>
        </p:nvSpPr>
        <p:spPr/>
        <p:txBody>
          <a:bodyPr/>
          <a:lstStyle/>
          <a:p>
            <a:fld id="{62438C36-5E30-46D6-8A9D-C3296C6EB37D}" type="slidenum">
              <a:rPr lang="en-US" smtClean="0"/>
              <a:t>9</a:t>
            </a:fld>
            <a:endParaRPr lang="en-US"/>
          </a:p>
        </p:txBody>
      </p:sp>
    </p:spTree>
    <p:extLst>
      <p:ext uri="{BB962C8B-B14F-4D97-AF65-F5344CB8AC3E}">
        <p14:creationId xmlns:p14="http://schemas.microsoft.com/office/powerpoint/2010/main" val="856612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Between that original lawsuit and an amended complaint on January 28, 2015, she was continually harassed, threatened and raped (11). On March 30, 2015, she was finally granted Safekeeping while the trial continues (12).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Thus far there has been no estimate of how much this particular trial or settlements will cost. The fact is that the human cost and the monetary cost far outweigh a stubborn insistence on housing prisoners in accordance with a belief in biological essentialism, especially when doing so is a violation of local and federal policies. </a:t>
            </a:r>
            <a:endParaRPr lang="en-US" dirty="0" smtClean="0"/>
          </a:p>
          <a:p>
            <a:endParaRPr lang="en-US" dirty="0"/>
          </a:p>
        </p:txBody>
      </p:sp>
      <p:sp>
        <p:nvSpPr>
          <p:cNvPr id="4" name="Slide Number Placeholder 3"/>
          <p:cNvSpPr>
            <a:spLocks noGrp="1"/>
          </p:cNvSpPr>
          <p:nvPr>
            <p:ph type="sldNum" sz="quarter" idx="10"/>
          </p:nvPr>
        </p:nvSpPr>
        <p:spPr/>
        <p:txBody>
          <a:bodyPr/>
          <a:lstStyle/>
          <a:p>
            <a:fld id="{62438C36-5E30-46D6-8A9D-C3296C6EB37D}" type="slidenum">
              <a:rPr lang="en-US" smtClean="0"/>
              <a:t>10</a:t>
            </a:fld>
            <a:endParaRPr lang="en-US"/>
          </a:p>
        </p:txBody>
      </p:sp>
    </p:spTree>
    <p:extLst>
      <p:ext uri="{BB962C8B-B14F-4D97-AF65-F5344CB8AC3E}">
        <p14:creationId xmlns:p14="http://schemas.microsoft.com/office/powerpoint/2010/main" val="2330935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D9797C7-1E4E-48B7-8E58-0B12D6960355}" type="datetimeFigureOut">
              <a:rPr lang="en-US" smtClean="0"/>
              <a:t>7/22/2015</a:t>
            </a:fld>
            <a:endParaRPr lang="en-US"/>
          </a:p>
        </p:txBody>
      </p:sp>
      <p:sp>
        <p:nvSpPr>
          <p:cNvPr id="8" name="Slide Number Placeholder 7"/>
          <p:cNvSpPr>
            <a:spLocks noGrp="1"/>
          </p:cNvSpPr>
          <p:nvPr>
            <p:ph type="sldNum" sz="quarter" idx="11"/>
          </p:nvPr>
        </p:nvSpPr>
        <p:spPr/>
        <p:txBody>
          <a:bodyPr/>
          <a:lstStyle/>
          <a:p>
            <a:fld id="{F0203460-A290-45A7-93E8-AA91D6BDC0B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797C7-1E4E-48B7-8E58-0B12D6960355}"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03460-A290-45A7-93E8-AA91D6BDC0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797C7-1E4E-48B7-8E58-0B12D6960355}"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03460-A290-45A7-93E8-AA91D6BDC0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9797C7-1E4E-48B7-8E58-0B12D6960355}"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03460-A290-45A7-93E8-AA91D6BDC0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9797C7-1E4E-48B7-8E58-0B12D6960355}"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03460-A290-45A7-93E8-AA91D6BDC0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D9797C7-1E4E-48B7-8E58-0B12D6960355}" type="datetimeFigureOut">
              <a:rPr lang="en-US" smtClean="0"/>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03460-A290-45A7-93E8-AA91D6BDC0B5}"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D9797C7-1E4E-48B7-8E58-0B12D6960355}" type="datetimeFigureOut">
              <a:rPr lang="en-US" smtClean="0"/>
              <a:t>7/22/2015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203460-A290-45A7-93E8-AA91D6BDC0B5}"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9797C7-1E4E-48B7-8E58-0B12D6960355}" type="datetimeFigureOut">
              <a:rPr lang="en-US" smtClean="0"/>
              <a:t>7/22/2015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203460-A290-45A7-93E8-AA91D6BDC0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797C7-1E4E-48B7-8E58-0B12D6960355}" type="datetimeFigureOut">
              <a:rPr lang="en-US" smtClean="0"/>
              <a:t>7/22/2015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203460-A290-45A7-93E8-AA91D6BDC0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797C7-1E4E-48B7-8E58-0B12D6960355}" type="datetimeFigureOut">
              <a:rPr lang="en-US" smtClean="0"/>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03460-A290-45A7-93E8-AA91D6BDC0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797C7-1E4E-48B7-8E58-0B12D6960355}" type="datetimeFigureOut">
              <a:rPr lang="en-US" smtClean="0"/>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03460-A290-45A7-93E8-AA91D6BDC0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D9797C7-1E4E-48B7-8E58-0B12D6960355}" type="datetimeFigureOut">
              <a:rPr lang="en-US" smtClean="0"/>
              <a:t>7/22/2015</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F0203460-A290-45A7-93E8-AA91D6BDC0B5}"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8153400" cy="1828800"/>
          </a:xfrm>
        </p:spPr>
        <p:txBody>
          <a:bodyPr>
            <a:normAutofit fontScale="90000"/>
          </a:bodyPr>
          <a:lstStyle/>
          <a:p>
            <a:r>
              <a:rPr lang="en-US" dirty="0"/>
              <a:t>“A Noxious Injustice as Punishment: Prisoner Sexual Violence, Toxic Masculinity, and the Ubuntu Ethic”</a:t>
            </a:r>
            <a:r>
              <a:rPr lang="en-US" dirty="0" smtClean="0"/>
              <a:t/>
            </a:r>
            <a:br>
              <a:rPr lang="en-US" dirty="0" smtClean="0"/>
            </a:br>
            <a:r>
              <a:rPr lang="en-US" sz="3100" dirty="0"/>
              <a:t/>
            </a:r>
            <a:br>
              <a:rPr lang="en-US" sz="3100" dirty="0"/>
            </a:br>
            <a:endParaRPr lang="en-US" sz="2700" dirty="0"/>
          </a:p>
        </p:txBody>
      </p:sp>
      <p:sp>
        <p:nvSpPr>
          <p:cNvPr id="3" name="Content Placeholder 2"/>
          <p:cNvSpPr>
            <a:spLocks noGrp="1"/>
          </p:cNvSpPr>
          <p:nvPr>
            <p:ph idx="1"/>
          </p:nvPr>
        </p:nvSpPr>
        <p:spPr>
          <a:xfrm>
            <a:off x="838200" y="3318473"/>
            <a:ext cx="7315200" cy="3539527"/>
          </a:xfrm>
        </p:spPr>
        <p:txBody>
          <a:bodyPr>
            <a:normAutofit/>
          </a:bodyPr>
          <a:lstStyle/>
          <a:p>
            <a:pPr marL="45720" indent="0">
              <a:buNone/>
            </a:pPr>
            <a:r>
              <a:rPr lang="en-US" sz="2800" dirty="0" smtClean="0"/>
              <a:t>Mark D. Tschaepe</a:t>
            </a:r>
          </a:p>
          <a:p>
            <a:pPr marL="45720" indent="0">
              <a:buNone/>
            </a:pPr>
            <a:r>
              <a:rPr lang="en-US" sz="2800" dirty="0" smtClean="0"/>
              <a:t>Assistant Professor of Philosophy, Prairie View A&amp;M University</a:t>
            </a:r>
          </a:p>
          <a:p>
            <a:pPr marL="45720" indent="0">
              <a:buNone/>
            </a:pPr>
            <a:r>
              <a:rPr lang="en-US" sz="2800" dirty="0" smtClean="0"/>
              <a:t>Board Director, AIDS Foundation – Houston</a:t>
            </a:r>
          </a:p>
          <a:p>
            <a:pPr marL="45720" indent="0">
              <a:buNone/>
            </a:pPr>
            <a:r>
              <a:rPr lang="en-US" sz="2800" dirty="0" smtClean="0"/>
              <a:t>mdtschaepe@pvamu.edu</a:t>
            </a:r>
            <a:endParaRPr lang="en-US" sz="2800" dirty="0"/>
          </a:p>
        </p:txBody>
      </p:sp>
    </p:spTree>
    <p:extLst>
      <p:ext uri="{BB962C8B-B14F-4D97-AF65-F5344CB8AC3E}">
        <p14:creationId xmlns:p14="http://schemas.microsoft.com/office/powerpoint/2010/main" val="3882732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05000"/>
            <a:ext cx="7315200" cy="3539527"/>
          </a:xfrm>
        </p:spPr>
        <p:txBody>
          <a:bodyPr>
            <a:noAutofit/>
          </a:bodyPr>
          <a:lstStyle/>
          <a:p>
            <a:r>
              <a:rPr lang="en-US" sz="2400" dirty="0" smtClean="0"/>
              <a:t>At the end of March, 2015, TDCJ finally agreed to place Passion Star in Safekeeping to protect her from further sexual assaults and threats</a:t>
            </a:r>
          </a:p>
          <a:p>
            <a:r>
              <a:rPr lang="en-US" sz="2400" dirty="0" smtClean="0"/>
              <a:t>The case against TDCJ officials is still in progress and was amended to include sexual violence committed against Passion Star during the trial that began in October</a:t>
            </a:r>
          </a:p>
          <a:p>
            <a:r>
              <a:rPr lang="en-US" sz="2400" dirty="0" smtClean="0"/>
              <a:t>Cases such as Passion Star’s could be avoided completely by providing housing based upon gender identity and safety </a:t>
            </a:r>
            <a:r>
              <a:rPr lang="en-US" sz="2400" dirty="0" smtClean="0"/>
              <a:t>considerations, as well as providing training to personnel and incarcerated persons to change the prison culture</a:t>
            </a:r>
            <a:endParaRPr lang="en-US" sz="2400" dirty="0"/>
          </a:p>
        </p:txBody>
      </p:sp>
      <p:sp>
        <p:nvSpPr>
          <p:cNvPr id="3" name="Title 2"/>
          <p:cNvSpPr>
            <a:spLocks noGrp="1"/>
          </p:cNvSpPr>
          <p:nvPr>
            <p:ph type="title"/>
          </p:nvPr>
        </p:nvSpPr>
        <p:spPr>
          <a:xfrm>
            <a:off x="457200" y="457200"/>
            <a:ext cx="7315200" cy="1154097"/>
          </a:xfrm>
        </p:spPr>
        <p:txBody>
          <a:bodyPr>
            <a:normAutofit/>
          </a:bodyPr>
          <a:lstStyle/>
          <a:p>
            <a:r>
              <a:rPr lang="en-US" sz="4800" dirty="0" smtClean="0"/>
              <a:t>Texas Case: </a:t>
            </a:r>
            <a:r>
              <a:rPr lang="en-US" sz="4800" dirty="0" smtClean="0"/>
              <a:t>Passion Star</a:t>
            </a:r>
            <a:endParaRPr lang="en-US" sz="4800" dirty="0"/>
          </a:p>
        </p:txBody>
      </p:sp>
    </p:spTree>
    <p:extLst>
      <p:ext uri="{BB962C8B-B14F-4D97-AF65-F5344CB8AC3E}">
        <p14:creationId xmlns:p14="http://schemas.microsoft.com/office/powerpoint/2010/main" val="586123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495300" y="228600"/>
            <a:ext cx="8191500" cy="6629400"/>
          </a:xfrm>
        </p:spPr>
        <p:txBody>
          <a:bodyPr>
            <a:normAutofit/>
          </a:bodyPr>
          <a:lstStyle/>
          <a:p>
            <a:pPr marL="0" indent="0" algn="ctr">
              <a:buNone/>
            </a:pPr>
            <a:r>
              <a:rPr lang="en-US" sz="4000" b="1" i="0" dirty="0" smtClean="0"/>
              <a:t>Toxic Masculinity</a:t>
            </a:r>
          </a:p>
          <a:p>
            <a:pPr marL="0" indent="0">
              <a:buNone/>
            </a:pPr>
            <a:endParaRPr lang="en-US" sz="2400" b="1" i="0" dirty="0"/>
          </a:p>
          <a:p>
            <a:pPr marL="0" indent="0">
              <a:buNone/>
            </a:pPr>
            <a:r>
              <a:rPr lang="en-US" sz="2400" b="1" i="0" dirty="0" smtClean="0"/>
              <a:t> “the constellation of socially regressive male traits that serve to foster domination, the devaluation of women, homophobia, and wanton violence” (</a:t>
            </a:r>
            <a:r>
              <a:rPr lang="en-US" sz="2400" b="1" i="0" dirty="0" err="1" smtClean="0"/>
              <a:t>Kupers</a:t>
            </a:r>
            <a:r>
              <a:rPr lang="en-US" sz="2400" b="1" i="0" dirty="0" smtClean="0"/>
              <a:t> 2005, 714)</a:t>
            </a:r>
          </a:p>
          <a:p>
            <a:pPr lvl="1"/>
            <a:r>
              <a:rPr lang="en-US" sz="2400" dirty="0" smtClean="0"/>
              <a:t>Systemic issues of homophobia and race are subsets of a larger issue of masculine norms</a:t>
            </a:r>
          </a:p>
          <a:p>
            <a:pPr marL="0" indent="-11430">
              <a:buNone/>
            </a:pPr>
            <a:endParaRPr lang="en-US" sz="2400" dirty="0"/>
          </a:p>
        </p:txBody>
      </p:sp>
    </p:spTree>
    <p:extLst>
      <p:ext uri="{BB962C8B-B14F-4D97-AF65-F5344CB8AC3E}">
        <p14:creationId xmlns:p14="http://schemas.microsoft.com/office/powerpoint/2010/main" val="3004903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143000"/>
            <a:ext cx="8534400" cy="4724400"/>
          </a:xfrm>
        </p:spPr>
        <p:txBody>
          <a:bodyPr>
            <a:normAutofit/>
          </a:bodyPr>
          <a:lstStyle/>
          <a:p>
            <a:r>
              <a:rPr lang="en-US" dirty="0"/>
              <a:t>4 structural elements of the prison code (</a:t>
            </a:r>
            <a:r>
              <a:rPr lang="en-US" dirty="0" err="1"/>
              <a:t>Kupers</a:t>
            </a:r>
            <a:r>
              <a:rPr lang="en-US" dirty="0"/>
              <a:t> 2010, 112):</a:t>
            </a:r>
          </a:p>
          <a:p>
            <a:pPr marL="342900" indent="-342900">
              <a:buAutoNum type="arabicPeriod"/>
            </a:pPr>
            <a:r>
              <a:rPr lang="en-US" dirty="0" smtClean="0"/>
              <a:t>“</a:t>
            </a:r>
            <a:r>
              <a:rPr lang="en-US" dirty="0"/>
              <a:t>There is an exaggerated dominance hierarchy wherein the toughest men dominate those who are less tough</a:t>
            </a:r>
            <a:r>
              <a:rPr lang="en-US" dirty="0" smtClean="0"/>
              <a:t>.”</a:t>
            </a:r>
          </a:p>
          <a:p>
            <a:pPr marL="342900" indent="-342900">
              <a:buAutoNum type="arabicPeriod"/>
            </a:pPr>
            <a:r>
              <a:rPr lang="en-US" dirty="0" smtClean="0"/>
              <a:t>“There is a sharp demarcation between those at the top of the dominance hierarchy and those at the bottom.”</a:t>
            </a:r>
          </a:p>
          <a:p>
            <a:pPr marL="342900" indent="-342900">
              <a:buAutoNum type="arabicPeriod"/>
            </a:pPr>
            <a:r>
              <a:rPr lang="en-US" dirty="0" smtClean="0"/>
              <a:t>“When one man beats up another and sodomizes him, the message is clear: ‘I, the dominant man, have the right and the power to use you, the loser, sexually, as if you were a woman and my slave’.”</a:t>
            </a:r>
          </a:p>
          <a:p>
            <a:pPr marL="342900" indent="-342900">
              <a:buAutoNum type="arabicPeriod"/>
            </a:pPr>
            <a:r>
              <a:rPr lang="en-US" dirty="0" smtClean="0"/>
              <a:t>“There is a narrowing of personal possibilities, and men are forced to act in hyper-masculine and dominating ways merely to prove they are not feminine, they are not anyone’s ‘punk’.” </a:t>
            </a:r>
            <a:endParaRPr lang="en-US" dirty="0"/>
          </a:p>
          <a:p>
            <a:endParaRPr lang="en-US" dirty="0"/>
          </a:p>
        </p:txBody>
      </p:sp>
      <p:sp>
        <p:nvSpPr>
          <p:cNvPr id="2" name="Title 1"/>
          <p:cNvSpPr>
            <a:spLocks noGrp="1"/>
          </p:cNvSpPr>
          <p:nvPr>
            <p:ph type="title"/>
          </p:nvPr>
        </p:nvSpPr>
        <p:spPr>
          <a:xfrm>
            <a:off x="457200" y="228600"/>
            <a:ext cx="8193024" cy="685800"/>
          </a:xfrm>
        </p:spPr>
        <p:txBody>
          <a:bodyPr>
            <a:normAutofit fontScale="90000"/>
          </a:bodyPr>
          <a:lstStyle/>
          <a:p>
            <a:r>
              <a:rPr lang="en-US" dirty="0" smtClean="0"/>
              <a:t>Toxic Masculinity</a:t>
            </a:r>
            <a:endParaRPr lang="en-US" dirty="0"/>
          </a:p>
        </p:txBody>
      </p:sp>
    </p:spTree>
    <p:extLst>
      <p:ext uri="{BB962C8B-B14F-4D97-AF65-F5344CB8AC3E}">
        <p14:creationId xmlns:p14="http://schemas.microsoft.com/office/powerpoint/2010/main" val="470411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04800"/>
            <a:ext cx="7315200" cy="1154097"/>
          </a:xfrm>
        </p:spPr>
        <p:txBody>
          <a:bodyPr/>
          <a:lstStyle/>
          <a:p>
            <a:pPr algn="ctr"/>
            <a:r>
              <a:rPr lang="en-US" dirty="0" smtClean="0"/>
              <a:t>A Poisonous Culture</a:t>
            </a:r>
            <a:endParaRPr lang="en-US" dirty="0"/>
          </a:p>
        </p:txBody>
      </p:sp>
      <p:sp>
        <p:nvSpPr>
          <p:cNvPr id="5" name="Content Placeholder 4"/>
          <p:cNvSpPr>
            <a:spLocks noGrp="1"/>
          </p:cNvSpPr>
          <p:nvPr>
            <p:ph sz="quarter" idx="13"/>
          </p:nvPr>
        </p:nvSpPr>
        <p:spPr>
          <a:xfrm>
            <a:off x="914400" y="1447800"/>
            <a:ext cx="7696200" cy="1905000"/>
          </a:xfrm>
        </p:spPr>
        <p:txBody>
          <a:bodyPr/>
          <a:lstStyle/>
          <a:p>
            <a:r>
              <a:rPr lang="en-US" dirty="0" smtClean="0"/>
              <a:t>The ‘prison code’ is based upon the idea that whatever one gets, that is what one deserves because of ‘weakness’</a:t>
            </a:r>
          </a:p>
          <a:p>
            <a:r>
              <a:rPr lang="en-US" dirty="0" smtClean="0"/>
              <a:t>An extreme system of de/value is established</a:t>
            </a:r>
          </a:p>
          <a:p>
            <a:r>
              <a:rPr lang="en-US" dirty="0" smtClean="0"/>
              <a:t>Toxic masculinity and its effects are reinforced outside of the prison through, </a:t>
            </a:r>
            <a:r>
              <a:rPr lang="en-US" i="1" dirty="0" smtClean="0"/>
              <a:t>inter alia</a:t>
            </a:r>
            <a:r>
              <a:rPr lang="en-US" dirty="0" smtClean="0"/>
              <a:t>:</a:t>
            </a:r>
          </a:p>
          <a:p>
            <a:pPr marL="45720" indent="0">
              <a:buNone/>
            </a:pPr>
            <a:endParaRPr lang="en-US" dirty="0"/>
          </a:p>
        </p:txBody>
      </p:sp>
      <p:sp>
        <p:nvSpPr>
          <p:cNvPr id="7" name="TextBox 6"/>
          <p:cNvSpPr txBox="1"/>
          <p:nvPr/>
        </p:nvSpPr>
        <p:spPr>
          <a:xfrm>
            <a:off x="832513" y="3505200"/>
            <a:ext cx="7772400" cy="2677656"/>
          </a:xfrm>
          <a:prstGeom prst="rect">
            <a:avLst/>
          </a:prstGeom>
          <a:noFill/>
        </p:spPr>
        <p:txBody>
          <a:bodyPr wrap="square" numCol="2" rtlCol="0">
            <a:spAutoFit/>
          </a:bodyPr>
          <a:lstStyle/>
          <a:p>
            <a:pPr marL="342900" indent="-342900">
              <a:buFont typeface="Courier New" panose="02070309020205020404" pitchFamily="49" charset="0"/>
              <a:buChar char="o"/>
            </a:pPr>
            <a:r>
              <a:rPr lang="en-US" sz="2400" dirty="0" smtClean="0"/>
              <a:t>Bullying</a:t>
            </a:r>
          </a:p>
          <a:p>
            <a:pPr marL="342900" indent="-342900">
              <a:buFont typeface="Courier New" panose="02070309020205020404" pitchFamily="49" charset="0"/>
              <a:buChar char="o"/>
            </a:pPr>
            <a:r>
              <a:rPr lang="en-US" sz="2400" dirty="0" smtClean="0"/>
              <a:t>Homophobia</a:t>
            </a:r>
          </a:p>
          <a:p>
            <a:pPr marL="342900" indent="-342900">
              <a:buFont typeface="Courier New" panose="02070309020205020404" pitchFamily="49" charset="0"/>
              <a:buChar char="o"/>
            </a:pPr>
            <a:r>
              <a:rPr lang="en-US" sz="2400" dirty="0" smtClean="0"/>
              <a:t>Transphobia</a:t>
            </a:r>
          </a:p>
          <a:p>
            <a:pPr marL="342900" indent="-342900">
              <a:buFont typeface="Courier New" panose="02070309020205020404" pitchFamily="49" charset="0"/>
              <a:buChar char="o"/>
            </a:pPr>
            <a:r>
              <a:rPr lang="en-US" sz="2400" dirty="0" smtClean="0"/>
              <a:t>Sexism</a:t>
            </a:r>
          </a:p>
          <a:p>
            <a:pPr marL="342900" indent="-342900">
              <a:buFont typeface="Courier New" panose="02070309020205020404" pitchFamily="49" charset="0"/>
              <a:buChar char="o"/>
            </a:pPr>
            <a:r>
              <a:rPr lang="en-US" sz="2400" dirty="0" smtClean="0"/>
              <a:t>Rape </a:t>
            </a:r>
            <a:r>
              <a:rPr lang="en-US" sz="2400" dirty="0"/>
              <a:t>culture</a:t>
            </a:r>
          </a:p>
          <a:p>
            <a:pPr marL="342900" indent="-342900">
              <a:buFont typeface="Courier New" panose="02070309020205020404" pitchFamily="49" charset="0"/>
              <a:buChar char="o"/>
            </a:pPr>
            <a:r>
              <a:rPr lang="en-US" sz="2400" dirty="0"/>
              <a:t>Body shaming</a:t>
            </a:r>
          </a:p>
          <a:p>
            <a:pPr marL="342900" indent="-342900">
              <a:buFont typeface="Courier New" panose="02070309020205020404" pitchFamily="49" charset="0"/>
              <a:buChar char="o"/>
            </a:pPr>
            <a:r>
              <a:rPr lang="en-US" sz="2400" dirty="0"/>
              <a:t>Racism</a:t>
            </a:r>
          </a:p>
          <a:p>
            <a:pPr marL="342900" indent="-342900">
              <a:buFont typeface="Courier New" panose="02070309020205020404" pitchFamily="49" charset="0"/>
              <a:buChar char="o"/>
            </a:pPr>
            <a:r>
              <a:rPr lang="en-US" sz="2400" dirty="0"/>
              <a:t>Classism </a:t>
            </a:r>
          </a:p>
          <a:p>
            <a:pPr marL="342900" indent="-342900">
              <a:buFont typeface="Courier New" panose="02070309020205020404" pitchFamily="49" charset="0"/>
              <a:buChar char="o"/>
            </a:pPr>
            <a:r>
              <a:rPr lang="en-US" sz="2400" dirty="0"/>
              <a:t>Ableism </a:t>
            </a:r>
            <a:endParaRPr lang="en-US" sz="2400" dirty="0" smtClean="0"/>
          </a:p>
          <a:p>
            <a:pPr marL="342900" indent="-342900">
              <a:buFont typeface="Courier New" panose="02070309020205020404" pitchFamily="49" charset="0"/>
              <a:buChar char="o"/>
            </a:pPr>
            <a:r>
              <a:rPr lang="en-US" sz="2400" dirty="0" smtClean="0"/>
              <a:t>Disease-based discrimination (e.g. HIV-discrimination)</a:t>
            </a:r>
          </a:p>
          <a:p>
            <a:pPr marL="342900" indent="-342900">
              <a:buFont typeface="Courier New" panose="02070309020205020404" pitchFamily="49" charset="0"/>
              <a:buChar char="o"/>
            </a:pPr>
            <a:r>
              <a:rPr lang="en-US" sz="2400" dirty="0" smtClean="0"/>
              <a:t>Status-based microaggressions</a:t>
            </a:r>
            <a:endParaRPr lang="en-US" sz="2400" dirty="0"/>
          </a:p>
        </p:txBody>
      </p:sp>
    </p:spTree>
    <p:extLst>
      <p:ext uri="{BB962C8B-B14F-4D97-AF65-F5344CB8AC3E}">
        <p14:creationId xmlns:p14="http://schemas.microsoft.com/office/powerpoint/2010/main" val="1699190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7315200" cy="1154097"/>
          </a:xfrm>
        </p:spPr>
        <p:txBody>
          <a:bodyPr/>
          <a:lstStyle/>
          <a:p>
            <a:r>
              <a:rPr lang="en-US" dirty="0" smtClean="0"/>
              <a:t>Ubuntu</a:t>
            </a:r>
            <a:endParaRPr lang="en-US" dirty="0"/>
          </a:p>
        </p:txBody>
      </p:sp>
      <p:sp>
        <p:nvSpPr>
          <p:cNvPr id="7" name="Content Placeholder 5"/>
          <p:cNvSpPr>
            <a:spLocks noGrp="1"/>
          </p:cNvSpPr>
          <p:nvPr>
            <p:ph sz="quarter" idx="13"/>
          </p:nvPr>
        </p:nvSpPr>
        <p:spPr>
          <a:xfrm>
            <a:off x="914400" y="1600200"/>
            <a:ext cx="7543800" cy="4737100"/>
          </a:xfrm>
        </p:spPr>
        <p:txBody>
          <a:bodyPr>
            <a:normAutofit/>
          </a:bodyPr>
          <a:lstStyle/>
          <a:p>
            <a:r>
              <a:rPr lang="en-US" sz="2400" dirty="0"/>
              <a:t>the individual person is not an atomistic being that is primarily separated from all others </a:t>
            </a:r>
            <a:endParaRPr lang="en-US" sz="2400" dirty="0" smtClean="0"/>
          </a:p>
          <a:p>
            <a:r>
              <a:rPr lang="en-US" sz="2400" dirty="0"/>
              <a:t>the individual person is born from and within a community of persons, as well as the traditions, mores, and values of the </a:t>
            </a:r>
            <a:r>
              <a:rPr lang="en-US" sz="2400" dirty="0" smtClean="0"/>
              <a:t>community</a:t>
            </a:r>
          </a:p>
          <a:p>
            <a:pPr marL="45720" indent="0">
              <a:buNone/>
            </a:pPr>
            <a:endParaRPr lang="en-US" sz="2400" dirty="0"/>
          </a:p>
          <a:p>
            <a:pPr marL="45720" indent="0">
              <a:buNone/>
            </a:pPr>
            <a:r>
              <a:rPr lang="en-US" sz="2400" dirty="0"/>
              <a:t>This fundamental idea of the person is captured by the proverb from the Nguni languages of Zulu, Xhosa, and Ndebele, </a:t>
            </a:r>
            <a:r>
              <a:rPr lang="en-US" sz="2400" i="1" dirty="0" err="1"/>
              <a:t>umuntu</a:t>
            </a:r>
            <a:r>
              <a:rPr lang="en-US" sz="2400" i="1" dirty="0"/>
              <a:t> </a:t>
            </a:r>
            <a:r>
              <a:rPr lang="en-US" sz="2400" i="1" dirty="0" err="1"/>
              <a:t>ngumuntu</a:t>
            </a:r>
            <a:r>
              <a:rPr lang="en-US" sz="2400" i="1" dirty="0"/>
              <a:t> </a:t>
            </a:r>
            <a:r>
              <a:rPr lang="en-US" sz="2400" i="1" dirty="0" err="1"/>
              <a:t>ngabantu</a:t>
            </a:r>
            <a:r>
              <a:rPr lang="en-US" sz="2400" dirty="0"/>
              <a:t>, which translates as “a person is a person through other persons” or “I am because we are.”</a:t>
            </a:r>
            <a:endParaRPr lang="en-US" sz="2400" dirty="0"/>
          </a:p>
        </p:txBody>
      </p:sp>
    </p:spTree>
    <p:extLst>
      <p:ext uri="{BB962C8B-B14F-4D97-AF65-F5344CB8AC3E}">
        <p14:creationId xmlns:p14="http://schemas.microsoft.com/office/powerpoint/2010/main" val="3641962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7315200" cy="1154097"/>
          </a:xfrm>
        </p:spPr>
        <p:txBody>
          <a:bodyPr/>
          <a:lstStyle/>
          <a:p>
            <a:r>
              <a:rPr lang="en-US" dirty="0" smtClean="0"/>
              <a:t>Ubuntu &amp; PSV</a:t>
            </a:r>
            <a:endParaRPr lang="en-US" dirty="0"/>
          </a:p>
        </p:txBody>
      </p:sp>
      <p:sp>
        <p:nvSpPr>
          <p:cNvPr id="7" name="Content Placeholder 5"/>
          <p:cNvSpPr>
            <a:spLocks noGrp="1"/>
          </p:cNvSpPr>
          <p:nvPr>
            <p:ph sz="quarter" idx="13"/>
          </p:nvPr>
        </p:nvSpPr>
        <p:spPr>
          <a:xfrm>
            <a:off x="914400" y="1600200"/>
            <a:ext cx="7543800" cy="4737100"/>
          </a:xfrm>
        </p:spPr>
        <p:txBody>
          <a:bodyPr>
            <a:normAutofit/>
          </a:bodyPr>
          <a:lstStyle/>
          <a:p>
            <a:r>
              <a:rPr lang="en-US" sz="2400" dirty="0"/>
              <a:t>Punishment for criminal activity is understood as an attempt to reconcile the disharmony within the community, which is in contradistinction to the purpose of punishment as retribution or retaliation. </a:t>
            </a:r>
            <a:endParaRPr lang="en-US" sz="2400" dirty="0" smtClean="0"/>
          </a:p>
          <a:p>
            <a:r>
              <a:rPr lang="en-US" sz="2400" dirty="0"/>
              <a:t>P</a:t>
            </a:r>
            <a:r>
              <a:rPr lang="en-US" sz="2400" dirty="0" smtClean="0"/>
              <a:t>unishment </a:t>
            </a:r>
            <a:r>
              <a:rPr lang="en-US" sz="2400" dirty="0"/>
              <a:t>for criminal activity, in order to be just, must provide and perpetuate harmony rather than disharmony. </a:t>
            </a:r>
            <a:endParaRPr lang="en-US" sz="2400" dirty="0" smtClean="0"/>
          </a:p>
          <a:p>
            <a:r>
              <a:rPr lang="en-US" sz="2400" dirty="0"/>
              <a:t>The belief in PSV as a form of just desert betrays the ethic of Ubuntu. </a:t>
            </a:r>
            <a:endParaRPr lang="en-US" sz="2400" dirty="0"/>
          </a:p>
        </p:txBody>
      </p:sp>
    </p:spTree>
    <p:extLst>
      <p:ext uri="{BB962C8B-B14F-4D97-AF65-F5344CB8AC3E}">
        <p14:creationId xmlns:p14="http://schemas.microsoft.com/office/powerpoint/2010/main" val="910411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7315200" cy="1154097"/>
          </a:xfrm>
        </p:spPr>
        <p:txBody>
          <a:bodyPr/>
          <a:lstStyle/>
          <a:p>
            <a:r>
              <a:rPr lang="en-US" dirty="0" smtClean="0"/>
              <a:t>Ubuntu &amp; PSV</a:t>
            </a:r>
            <a:endParaRPr lang="en-US" dirty="0"/>
          </a:p>
        </p:txBody>
      </p:sp>
      <p:sp>
        <p:nvSpPr>
          <p:cNvPr id="7" name="Content Placeholder 5"/>
          <p:cNvSpPr>
            <a:spLocks noGrp="1"/>
          </p:cNvSpPr>
          <p:nvPr>
            <p:ph sz="quarter" idx="13"/>
          </p:nvPr>
        </p:nvSpPr>
        <p:spPr>
          <a:xfrm>
            <a:off x="914400" y="1600200"/>
            <a:ext cx="7543800" cy="4737100"/>
          </a:xfrm>
        </p:spPr>
        <p:txBody>
          <a:bodyPr>
            <a:normAutofit/>
          </a:bodyPr>
          <a:lstStyle/>
          <a:p>
            <a:pPr marL="502920" indent="-457200">
              <a:buFont typeface="+mj-lt"/>
              <a:buAutoNum type="arabicPeriod"/>
            </a:pPr>
            <a:r>
              <a:rPr lang="en-US" sz="2400" dirty="0" smtClean="0"/>
              <a:t>By </a:t>
            </a:r>
            <a:r>
              <a:rPr lang="en-US" sz="2400" dirty="0"/>
              <a:t>injuring and alienating a person from the community, rather than facilitating harmony between the community and the person who has engaged in criminal activity, that person is further separated from the community. The injustice of the initial criminal act is thereby increased through PSV. </a:t>
            </a:r>
            <a:r>
              <a:rPr lang="en-US" sz="2400" dirty="0" smtClean="0"/>
              <a:t> </a:t>
            </a:r>
          </a:p>
          <a:p>
            <a:pPr marL="502920" indent="-457200">
              <a:buFont typeface="+mj-lt"/>
              <a:buAutoNum type="arabicPeriod"/>
            </a:pPr>
            <a:r>
              <a:rPr lang="en-US" sz="2400" dirty="0"/>
              <a:t>B</a:t>
            </a:r>
            <a:r>
              <a:rPr lang="en-US" sz="2400" dirty="0" smtClean="0"/>
              <a:t>ecause </a:t>
            </a:r>
            <a:r>
              <a:rPr lang="en-US" sz="2400" dirty="0"/>
              <a:t>PSV further separates the individual from the community, both that individual and those in the community stray from personhood. Not only is justice diminished, but personhood is also diminished. </a:t>
            </a:r>
            <a:endParaRPr lang="en-US" sz="2400" dirty="0"/>
          </a:p>
        </p:txBody>
      </p:sp>
    </p:spTree>
    <p:extLst>
      <p:ext uri="{BB962C8B-B14F-4D97-AF65-F5344CB8AC3E}">
        <p14:creationId xmlns:p14="http://schemas.microsoft.com/office/powerpoint/2010/main" val="714409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7315200" cy="1154097"/>
          </a:xfrm>
        </p:spPr>
        <p:txBody>
          <a:bodyPr/>
          <a:lstStyle/>
          <a:p>
            <a:r>
              <a:rPr lang="en-US" dirty="0" smtClean="0"/>
              <a:t>Ubuntu &amp; PSV</a:t>
            </a:r>
            <a:endParaRPr lang="en-US" dirty="0"/>
          </a:p>
        </p:txBody>
      </p:sp>
      <p:sp>
        <p:nvSpPr>
          <p:cNvPr id="7" name="Content Placeholder 5"/>
          <p:cNvSpPr>
            <a:spLocks noGrp="1"/>
          </p:cNvSpPr>
          <p:nvPr>
            <p:ph sz="quarter" idx="13"/>
          </p:nvPr>
        </p:nvSpPr>
        <p:spPr>
          <a:xfrm>
            <a:off x="914400" y="1600200"/>
            <a:ext cx="7543800" cy="4737100"/>
          </a:xfrm>
        </p:spPr>
        <p:txBody>
          <a:bodyPr>
            <a:normAutofit/>
          </a:bodyPr>
          <a:lstStyle/>
          <a:p>
            <a:pPr marL="502920" indent="-457200">
              <a:buFont typeface="+mj-lt"/>
              <a:buAutoNum type="arabicPeriod"/>
            </a:pPr>
            <a:endParaRPr lang="en-US" sz="2400" dirty="0"/>
          </a:p>
          <a:p>
            <a:pPr marL="502920" indent="-457200">
              <a:buFont typeface="+mj-lt"/>
              <a:buAutoNum type="arabicPeriod" startAt="3"/>
            </a:pPr>
            <a:r>
              <a:rPr lang="en-US" sz="2400" dirty="0" smtClean="0"/>
              <a:t>As </a:t>
            </a:r>
            <a:r>
              <a:rPr lang="en-US" sz="2400" dirty="0"/>
              <a:t>indicated through understanding how PSV contributes to and perpetuates toxic masculinity, the community is further dehumanized by </a:t>
            </a:r>
            <a:r>
              <a:rPr lang="en-US" sz="2400" i="1" dirty="0"/>
              <a:t>trickle-down toxicity</a:t>
            </a:r>
            <a:r>
              <a:rPr lang="en-US" sz="2400" dirty="0"/>
              <a:t>. The effects of PSV are not restricted to what occurs within prison walls, but expand into the community, corroding harmony and solidarity</a:t>
            </a:r>
            <a:r>
              <a:rPr lang="en-US" sz="2400" dirty="0" smtClean="0"/>
              <a:t>.</a:t>
            </a:r>
          </a:p>
          <a:p>
            <a:pPr marL="45720" indent="0">
              <a:buNone/>
            </a:pPr>
            <a:endParaRPr lang="en-US" sz="2400" dirty="0"/>
          </a:p>
          <a:p>
            <a:pPr marL="45720" indent="0">
              <a:buNone/>
            </a:pPr>
            <a:r>
              <a:rPr lang="en-US" sz="2400" dirty="0" smtClean="0"/>
              <a:t> </a:t>
            </a:r>
          </a:p>
        </p:txBody>
      </p:sp>
    </p:spTree>
    <p:extLst>
      <p:ext uri="{BB962C8B-B14F-4D97-AF65-F5344CB8AC3E}">
        <p14:creationId xmlns:p14="http://schemas.microsoft.com/office/powerpoint/2010/main" val="2311397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7315200" cy="1154097"/>
          </a:xfrm>
        </p:spPr>
        <p:txBody>
          <a:bodyPr/>
          <a:lstStyle/>
          <a:p>
            <a:r>
              <a:rPr lang="en-US" dirty="0" smtClean="0"/>
              <a:t>Ubuntu &amp; PSV</a:t>
            </a:r>
            <a:endParaRPr lang="en-US" dirty="0"/>
          </a:p>
        </p:txBody>
      </p:sp>
      <p:sp>
        <p:nvSpPr>
          <p:cNvPr id="7" name="Content Placeholder 5"/>
          <p:cNvSpPr>
            <a:spLocks noGrp="1"/>
          </p:cNvSpPr>
          <p:nvPr>
            <p:ph sz="quarter" idx="13"/>
          </p:nvPr>
        </p:nvSpPr>
        <p:spPr>
          <a:xfrm>
            <a:off x="914400" y="1600200"/>
            <a:ext cx="7543800" cy="4737100"/>
          </a:xfrm>
        </p:spPr>
        <p:txBody>
          <a:bodyPr>
            <a:normAutofit/>
          </a:bodyPr>
          <a:lstStyle/>
          <a:p>
            <a:pPr marL="502920" indent="-457200">
              <a:buFont typeface="+mj-lt"/>
              <a:buAutoNum type="arabicPeriod"/>
            </a:pPr>
            <a:endParaRPr lang="en-US" sz="2400" dirty="0"/>
          </a:p>
          <a:p>
            <a:r>
              <a:rPr lang="en-US" sz="2400" dirty="0"/>
              <a:t>Ubuntu does not delimit moral responsibility and punishment to persons as atomistic entities primarily separated from the </a:t>
            </a:r>
            <a:r>
              <a:rPr lang="en-US" sz="2400" dirty="0" smtClean="0"/>
              <a:t>community.</a:t>
            </a:r>
          </a:p>
          <a:p>
            <a:r>
              <a:rPr lang="en-US" sz="2400" dirty="0"/>
              <a:t>PSV is revealed as an unjust feature not just of prisons, but of the communities that build and sustain those prisons. </a:t>
            </a:r>
            <a:endParaRPr lang="en-US" sz="2400" dirty="0"/>
          </a:p>
          <a:p>
            <a:pPr marL="45720" indent="0">
              <a:buNone/>
            </a:pPr>
            <a:r>
              <a:rPr lang="en-US" sz="2400" dirty="0" smtClean="0"/>
              <a:t> </a:t>
            </a:r>
          </a:p>
        </p:txBody>
      </p:sp>
    </p:spTree>
    <p:extLst>
      <p:ext uri="{BB962C8B-B14F-4D97-AF65-F5344CB8AC3E}">
        <p14:creationId xmlns:p14="http://schemas.microsoft.com/office/powerpoint/2010/main" val="2751895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57200"/>
            <a:ext cx="7315200" cy="1154097"/>
          </a:xfrm>
        </p:spPr>
        <p:txBody>
          <a:bodyPr/>
          <a:lstStyle/>
          <a:p>
            <a:r>
              <a:rPr lang="en-US" dirty="0" smtClean="0"/>
              <a:t>Using Ubuntu to end PSV</a:t>
            </a:r>
            <a:endParaRPr lang="en-US" dirty="0"/>
          </a:p>
        </p:txBody>
      </p:sp>
      <p:sp>
        <p:nvSpPr>
          <p:cNvPr id="5" name="Content Placeholder 4"/>
          <p:cNvSpPr>
            <a:spLocks noGrp="1"/>
          </p:cNvSpPr>
          <p:nvPr>
            <p:ph sz="quarter" idx="13"/>
          </p:nvPr>
        </p:nvSpPr>
        <p:spPr>
          <a:xfrm>
            <a:off x="914400" y="1676400"/>
            <a:ext cx="7543800" cy="4660392"/>
          </a:xfrm>
        </p:spPr>
        <p:txBody>
          <a:bodyPr>
            <a:normAutofit/>
          </a:bodyPr>
          <a:lstStyle/>
          <a:p>
            <a:r>
              <a:rPr lang="en-US" sz="2400" dirty="0"/>
              <a:t>T</a:t>
            </a:r>
            <a:r>
              <a:rPr lang="en-US" sz="2400" dirty="0" smtClean="0"/>
              <a:t>he </a:t>
            </a:r>
            <a:r>
              <a:rPr lang="en-US" sz="2400" dirty="0" err="1"/>
              <a:t>Khanyisa</a:t>
            </a:r>
            <a:r>
              <a:rPr lang="en-US" sz="2400" dirty="0"/>
              <a:t> program in rural KwaZulu-Natal, South Africa </a:t>
            </a:r>
            <a:r>
              <a:rPr lang="en-US" sz="2400" dirty="0" smtClean="0"/>
              <a:t>is a useful model.</a:t>
            </a:r>
          </a:p>
          <a:p>
            <a:r>
              <a:rPr lang="en-US" sz="2400" dirty="0" err="1" smtClean="0"/>
              <a:t>Khanyisa</a:t>
            </a:r>
            <a:r>
              <a:rPr lang="en-US" sz="2400" dirty="0" smtClean="0"/>
              <a:t> </a:t>
            </a:r>
            <a:r>
              <a:rPr lang="en-US" sz="2400" dirty="0"/>
              <a:t>has focused specifically on transforming the internalized social structure of masculine domination that perpetuates toxic masculinity and works against the well-being of the community</a:t>
            </a:r>
            <a:r>
              <a:rPr lang="en-US" sz="2400" dirty="0" smtClean="0"/>
              <a:t>.</a:t>
            </a:r>
          </a:p>
          <a:p>
            <a:r>
              <a:rPr lang="en-US" sz="2400" dirty="0"/>
              <a:t>Through peer-based group work with 8 males over a 12-month span, the concept of Ubuntu was introduced as an ethic directed within others, within self, and within community. </a:t>
            </a:r>
            <a:endParaRPr lang="en-US" sz="2400" dirty="0"/>
          </a:p>
        </p:txBody>
      </p:sp>
    </p:spTree>
    <p:extLst>
      <p:ext uri="{BB962C8B-B14F-4D97-AF65-F5344CB8AC3E}">
        <p14:creationId xmlns:p14="http://schemas.microsoft.com/office/powerpoint/2010/main" val="1095682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1"/>
            <a:ext cx="7315200" cy="5699760"/>
          </a:xfrm>
        </p:spPr>
        <p:txBody>
          <a:bodyPr>
            <a:normAutofit/>
          </a:bodyPr>
          <a:lstStyle/>
          <a:p>
            <a:pPr marL="45720" indent="0">
              <a:buNone/>
            </a:pPr>
            <a:r>
              <a:rPr lang="en-US" sz="3600" i="1" dirty="0" smtClean="0"/>
              <a:t>Socrates</a:t>
            </a:r>
            <a:r>
              <a:rPr lang="en-US" sz="3600" dirty="0" smtClean="0"/>
              <a:t>: Is it, then, the role of the just man to harm anyone?</a:t>
            </a:r>
          </a:p>
          <a:p>
            <a:pPr marL="45720" indent="0">
              <a:buNone/>
            </a:pPr>
            <a:r>
              <a:rPr lang="en-US" sz="3600" i="1" dirty="0" smtClean="0"/>
              <a:t>Polemarchus</a:t>
            </a:r>
            <a:r>
              <a:rPr lang="en-US" sz="3600" dirty="0" smtClean="0"/>
              <a:t>: Certainly, he must harm those who are both bad and enemies. </a:t>
            </a:r>
          </a:p>
          <a:p>
            <a:pPr marL="45720" indent="0">
              <a:buNone/>
            </a:pPr>
            <a:endParaRPr lang="en-US" sz="3600" dirty="0"/>
          </a:p>
          <a:p>
            <a:pPr marL="45720" indent="0" algn="r">
              <a:buNone/>
            </a:pPr>
            <a:r>
              <a:rPr lang="en-US" sz="3600" i="1" dirty="0" smtClean="0"/>
              <a:t>Republic, 335b</a:t>
            </a:r>
            <a:endParaRPr lang="en-US" sz="3600" i="1" dirty="0"/>
          </a:p>
        </p:txBody>
      </p:sp>
    </p:spTree>
    <p:extLst>
      <p:ext uri="{BB962C8B-B14F-4D97-AF65-F5344CB8AC3E}">
        <p14:creationId xmlns:p14="http://schemas.microsoft.com/office/powerpoint/2010/main" val="32040381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57200"/>
            <a:ext cx="7315200" cy="1154097"/>
          </a:xfrm>
        </p:spPr>
        <p:txBody>
          <a:bodyPr/>
          <a:lstStyle/>
          <a:p>
            <a:r>
              <a:rPr lang="en-US" dirty="0" smtClean="0"/>
              <a:t>Using Ubuntu to end PSV</a:t>
            </a:r>
            <a:endParaRPr lang="en-US" dirty="0"/>
          </a:p>
        </p:txBody>
      </p:sp>
      <p:sp>
        <p:nvSpPr>
          <p:cNvPr id="5" name="Content Placeholder 4"/>
          <p:cNvSpPr>
            <a:spLocks noGrp="1"/>
          </p:cNvSpPr>
          <p:nvPr>
            <p:ph sz="quarter" idx="13"/>
          </p:nvPr>
        </p:nvSpPr>
        <p:spPr>
          <a:xfrm>
            <a:off x="914400" y="1676400"/>
            <a:ext cx="7543800" cy="4660392"/>
          </a:xfrm>
        </p:spPr>
        <p:txBody>
          <a:bodyPr>
            <a:normAutofit lnSpcReduction="10000"/>
          </a:bodyPr>
          <a:lstStyle/>
          <a:p>
            <a:r>
              <a:rPr lang="en-US" sz="2400" dirty="0"/>
              <a:t>Through interviews following the 12-month program, the </a:t>
            </a:r>
            <a:r>
              <a:rPr lang="en-US" sz="2400" dirty="0" err="1"/>
              <a:t>Khanyisa</a:t>
            </a:r>
            <a:r>
              <a:rPr lang="en-US" sz="2400" dirty="0"/>
              <a:t> group has indicated that Ubuntu training may help ameliorate the damaging beliefs and behaviors correlated with masculinity. </a:t>
            </a:r>
            <a:endParaRPr lang="en-US" sz="2400" dirty="0" smtClean="0"/>
          </a:p>
          <a:p>
            <a:pPr lvl="1"/>
            <a:r>
              <a:rPr lang="en-US" sz="2400" dirty="0" smtClean="0"/>
              <a:t>“</a:t>
            </a:r>
            <a:r>
              <a:rPr lang="en-US" sz="2400" dirty="0"/>
              <a:t>My wish is to live Ubuntu and to practice Ubuntu without even thinking about it, I want it to be a part of me, a part of my blood, something that I do automatically without even thinking about it</a:t>
            </a:r>
            <a:r>
              <a:rPr lang="en-US" sz="2400" dirty="0" smtClean="0"/>
              <a:t>.”</a:t>
            </a:r>
          </a:p>
          <a:p>
            <a:pPr lvl="1"/>
            <a:r>
              <a:rPr lang="en-US" sz="2400" dirty="0"/>
              <a:t>“I think it is important to use Ubuntu because it’s like a pillar. You can use Ubuntu to discuss gender based violence, you can use it to discuss HIV and AIDS, you can use Ubuntu to discuss a lot of different things” </a:t>
            </a:r>
            <a:endParaRPr lang="en-US" sz="2200" dirty="0"/>
          </a:p>
        </p:txBody>
      </p:sp>
    </p:spTree>
    <p:extLst>
      <p:ext uri="{BB962C8B-B14F-4D97-AF65-F5344CB8AC3E}">
        <p14:creationId xmlns:p14="http://schemas.microsoft.com/office/powerpoint/2010/main" val="3733238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57200"/>
            <a:ext cx="7315200" cy="1154097"/>
          </a:xfrm>
        </p:spPr>
        <p:txBody>
          <a:bodyPr/>
          <a:lstStyle/>
          <a:p>
            <a:r>
              <a:rPr lang="en-US" dirty="0" smtClean="0"/>
              <a:t>Using Ubuntu to end PSV</a:t>
            </a:r>
            <a:endParaRPr lang="en-US" dirty="0"/>
          </a:p>
        </p:txBody>
      </p:sp>
      <p:sp>
        <p:nvSpPr>
          <p:cNvPr id="5" name="Content Placeholder 4"/>
          <p:cNvSpPr>
            <a:spLocks noGrp="1"/>
          </p:cNvSpPr>
          <p:nvPr>
            <p:ph sz="quarter" idx="13"/>
          </p:nvPr>
        </p:nvSpPr>
        <p:spPr>
          <a:xfrm>
            <a:off x="914400" y="1676400"/>
            <a:ext cx="7543800" cy="4660392"/>
          </a:xfrm>
        </p:spPr>
        <p:txBody>
          <a:bodyPr>
            <a:normAutofit/>
          </a:bodyPr>
          <a:lstStyle/>
          <a:p>
            <a:r>
              <a:rPr lang="en-US" sz="2400" dirty="0" smtClean="0"/>
              <a:t>Structures </a:t>
            </a:r>
            <a:r>
              <a:rPr lang="en-US" sz="2400" dirty="0"/>
              <a:t>and </a:t>
            </a:r>
            <a:r>
              <a:rPr lang="en-US" sz="2400" dirty="0" smtClean="0"/>
              <a:t>services are </a:t>
            </a:r>
            <a:r>
              <a:rPr lang="en-US" sz="2400" dirty="0"/>
              <a:t>in place by which an ethic of Ubuntu may be introduced </a:t>
            </a:r>
            <a:r>
              <a:rPr lang="en-US" sz="2400" dirty="0" smtClean="0"/>
              <a:t>into U.S. men’s </a:t>
            </a:r>
            <a:r>
              <a:rPr lang="en-US" sz="2400" dirty="0"/>
              <a:t>prisons in order to transform the </a:t>
            </a:r>
            <a:r>
              <a:rPr lang="en-US" sz="2400" dirty="0" smtClean="0"/>
              <a:t>culture. </a:t>
            </a:r>
          </a:p>
          <a:p>
            <a:pPr lvl="1"/>
            <a:r>
              <a:rPr lang="en-US" sz="2000" dirty="0"/>
              <a:t>S</a:t>
            </a:r>
            <a:r>
              <a:rPr lang="en-US" sz="2000" dirty="0" smtClean="0"/>
              <a:t>ince </a:t>
            </a:r>
            <a:r>
              <a:rPr lang="en-US" sz="2000" dirty="0"/>
              <a:t>the 2003 Prison Rape Elimination Act (PREA), the government has implemented various programs meant to curb PSV</a:t>
            </a:r>
            <a:r>
              <a:rPr lang="en-US" sz="2000" dirty="0" smtClean="0"/>
              <a:t>.</a:t>
            </a:r>
          </a:p>
          <a:p>
            <a:pPr lvl="1"/>
            <a:r>
              <a:rPr lang="en-US" sz="2000" dirty="0"/>
              <a:t>The National PREA Resource Center provides webinars for increasing prevention, detection, monitoring, responses to incidents, and services to victims and their families. </a:t>
            </a:r>
            <a:endParaRPr lang="en-US" sz="2000" dirty="0" smtClean="0"/>
          </a:p>
        </p:txBody>
      </p:sp>
    </p:spTree>
    <p:extLst>
      <p:ext uri="{BB962C8B-B14F-4D97-AF65-F5344CB8AC3E}">
        <p14:creationId xmlns:p14="http://schemas.microsoft.com/office/powerpoint/2010/main" val="122928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57200"/>
            <a:ext cx="7315200" cy="1154097"/>
          </a:xfrm>
        </p:spPr>
        <p:txBody>
          <a:bodyPr/>
          <a:lstStyle/>
          <a:p>
            <a:r>
              <a:rPr lang="en-US" dirty="0" smtClean="0"/>
              <a:t>Using Ubuntu to end PSV</a:t>
            </a:r>
            <a:endParaRPr lang="en-US" dirty="0"/>
          </a:p>
        </p:txBody>
      </p:sp>
      <p:sp>
        <p:nvSpPr>
          <p:cNvPr id="5" name="Content Placeholder 4"/>
          <p:cNvSpPr>
            <a:spLocks noGrp="1"/>
          </p:cNvSpPr>
          <p:nvPr>
            <p:ph sz="quarter" idx="13"/>
          </p:nvPr>
        </p:nvSpPr>
        <p:spPr>
          <a:xfrm>
            <a:off x="914400" y="1676400"/>
            <a:ext cx="7543800" cy="4660392"/>
          </a:xfrm>
        </p:spPr>
        <p:txBody>
          <a:bodyPr>
            <a:normAutofit/>
          </a:bodyPr>
          <a:lstStyle/>
          <a:p>
            <a:pPr marL="228600" lvl="1"/>
            <a:r>
              <a:rPr lang="en-US" sz="2400" dirty="0"/>
              <a:t>Programs, such as “Wall Talk,” a peer-education program utilized by AIDS Foundation Houston to help stop the spread of HIV in prisons, could benefit from the Ubuntu components of the </a:t>
            </a:r>
            <a:r>
              <a:rPr lang="en-US" sz="2400" dirty="0" err="1"/>
              <a:t>Khanyisa</a:t>
            </a:r>
            <a:r>
              <a:rPr lang="en-US" sz="2400" dirty="0"/>
              <a:t> program as a means by which to transform prison culture and beyond, reversing the trend of </a:t>
            </a:r>
            <a:r>
              <a:rPr lang="en-US" sz="2400" i="1" dirty="0"/>
              <a:t>trickle-down toxicity </a:t>
            </a:r>
            <a:r>
              <a:rPr lang="en-US" sz="2400" dirty="0"/>
              <a:t>over the long term. </a:t>
            </a:r>
          </a:p>
          <a:p>
            <a:endParaRPr lang="en-US" sz="2000" dirty="0" smtClean="0"/>
          </a:p>
        </p:txBody>
      </p:sp>
    </p:spTree>
    <p:extLst>
      <p:ext uri="{BB962C8B-B14F-4D97-AF65-F5344CB8AC3E}">
        <p14:creationId xmlns:p14="http://schemas.microsoft.com/office/powerpoint/2010/main" val="1261447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57200"/>
            <a:ext cx="7315200" cy="1154097"/>
          </a:xfrm>
        </p:spPr>
        <p:txBody>
          <a:bodyPr/>
          <a:lstStyle/>
          <a:p>
            <a:r>
              <a:rPr lang="en-US" dirty="0" smtClean="0"/>
              <a:t>Conclusion</a:t>
            </a:r>
            <a:endParaRPr lang="en-US" dirty="0"/>
          </a:p>
        </p:txBody>
      </p:sp>
      <p:sp>
        <p:nvSpPr>
          <p:cNvPr id="5" name="Content Placeholder 4"/>
          <p:cNvSpPr>
            <a:spLocks noGrp="1"/>
          </p:cNvSpPr>
          <p:nvPr>
            <p:ph sz="quarter" idx="13"/>
          </p:nvPr>
        </p:nvSpPr>
        <p:spPr>
          <a:xfrm>
            <a:off x="914400" y="1600200"/>
            <a:ext cx="7696200" cy="4736592"/>
          </a:xfrm>
        </p:spPr>
        <p:txBody>
          <a:bodyPr>
            <a:normAutofit/>
          </a:bodyPr>
          <a:lstStyle/>
          <a:p>
            <a:r>
              <a:rPr lang="en-US" sz="3600" dirty="0"/>
              <a:t>Prison sexual violence must be stopped. </a:t>
            </a:r>
            <a:endParaRPr lang="en-US" sz="3600" dirty="0" smtClean="0"/>
          </a:p>
          <a:p>
            <a:r>
              <a:rPr lang="en-US" sz="3600" dirty="0"/>
              <a:t>To neglect the fight against prison sexual violence and toxic masculinity is not only to perpetuate injustice, but it is to betray and denigrate personhood. </a:t>
            </a:r>
            <a:endParaRPr lang="en-US" sz="3600" dirty="0"/>
          </a:p>
        </p:txBody>
      </p:sp>
    </p:spTree>
    <p:extLst>
      <p:ext uri="{BB962C8B-B14F-4D97-AF65-F5344CB8AC3E}">
        <p14:creationId xmlns:p14="http://schemas.microsoft.com/office/powerpoint/2010/main" val="1559057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429000" y="1595651"/>
            <a:ext cx="4800600" cy="533400"/>
          </a:xfrm>
        </p:spPr>
        <p:txBody>
          <a:bodyPr/>
          <a:lstStyle/>
          <a:p>
            <a:r>
              <a:rPr lang="en-US" dirty="0" smtClean="0"/>
              <a:t>Email: mdtschaepe@pvamu.edu</a:t>
            </a:r>
            <a:endParaRPr lang="en-US" dirty="0"/>
          </a:p>
        </p:txBody>
      </p:sp>
      <p:sp>
        <p:nvSpPr>
          <p:cNvPr id="4" name="Title 3"/>
          <p:cNvSpPr>
            <a:spLocks noGrp="1"/>
          </p:cNvSpPr>
          <p:nvPr>
            <p:ph type="title"/>
          </p:nvPr>
        </p:nvSpPr>
        <p:spPr>
          <a:xfrm>
            <a:off x="838200" y="304800"/>
            <a:ext cx="7315200" cy="1154097"/>
          </a:xfrm>
        </p:spPr>
        <p:txBody>
          <a:bodyPr>
            <a:normAutofit fontScale="90000"/>
          </a:bodyPr>
          <a:lstStyle/>
          <a:p>
            <a:pPr algn="ctr"/>
            <a:r>
              <a:rPr lang="en-US" dirty="0" smtClean="0"/>
              <a:t>Citations &amp; Recommendations available upon request</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2109148"/>
            <a:ext cx="4833258" cy="29718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2294128"/>
            <a:ext cx="1009791" cy="362001"/>
          </a:xfrm>
          <a:prstGeom prst="rect">
            <a:avLst/>
          </a:prstGeom>
        </p:spPr>
      </p:pic>
    </p:spTree>
    <p:extLst>
      <p:ext uri="{BB962C8B-B14F-4D97-AF65-F5344CB8AC3E}">
        <p14:creationId xmlns:p14="http://schemas.microsoft.com/office/powerpoint/2010/main" val="272217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9144000" cy="6817251"/>
          </a:xfrm>
          <a:prstGeom prst="rect">
            <a:avLst/>
          </a:prstGeom>
          <a:noFill/>
        </p:spPr>
        <p:txBody>
          <a:bodyPr wrap="square" rtlCol="0">
            <a:spAutoFit/>
          </a:bodyPr>
          <a:lstStyle/>
          <a:p>
            <a:r>
              <a:rPr lang="en-US" sz="1100" dirty="0"/>
              <a:t>Austin, J. et al. 2006. “Sexual Violence in the Texas Prison System.” Washington, D.C.: The JFA Institute.</a:t>
            </a:r>
          </a:p>
          <a:p>
            <a:r>
              <a:rPr lang="en-US" sz="1100" dirty="0"/>
              <a:t>Cotton, D.J. and A.N. </a:t>
            </a:r>
            <a:r>
              <a:rPr lang="en-US" sz="1100" dirty="0" err="1"/>
              <a:t>Groth</a:t>
            </a:r>
            <a:r>
              <a:rPr lang="en-US" sz="1100" dirty="0"/>
              <a:t>. 1982. “Inmate rape: Prevention and Intervention.” </a:t>
            </a:r>
            <a:r>
              <a:rPr lang="en-US" sz="1100" i="1" dirty="0"/>
              <a:t>Journal of Prison and Jail Health</a:t>
            </a:r>
            <a:r>
              <a:rPr lang="en-US" sz="1100" dirty="0"/>
              <a:t> 2(1): 47-57.</a:t>
            </a:r>
          </a:p>
          <a:p>
            <a:r>
              <a:rPr lang="en-US" sz="1100" dirty="0" err="1"/>
              <a:t>Dallao</a:t>
            </a:r>
            <a:r>
              <a:rPr lang="en-US" sz="1100" dirty="0"/>
              <a:t>, M. 1996. “Fighting prison rape: How to make your facility safer.” </a:t>
            </a:r>
            <a:r>
              <a:rPr lang="en-US" sz="1100" i="1" dirty="0"/>
              <a:t>Corrections Today</a:t>
            </a:r>
            <a:r>
              <a:rPr lang="en-US" sz="1100" dirty="0"/>
              <a:t> 58(7). </a:t>
            </a:r>
          </a:p>
          <a:p>
            <a:r>
              <a:rPr lang="en-US" sz="1100" dirty="0"/>
              <a:t>Fishman, J.F. 1934. </a:t>
            </a:r>
            <a:r>
              <a:rPr lang="en-US" sz="1100" i="1" dirty="0"/>
              <a:t>Sex in Prison: Revealing sex conditions in American prisons</a:t>
            </a:r>
            <a:r>
              <a:rPr lang="en-US" sz="1100" dirty="0"/>
              <a:t>. New York: National Library.</a:t>
            </a:r>
          </a:p>
          <a:p>
            <a:r>
              <a:rPr lang="en-US" sz="1100" dirty="0" err="1"/>
              <a:t>Glanz</a:t>
            </a:r>
            <a:r>
              <a:rPr lang="en-US" sz="1100" dirty="0"/>
              <a:t>, K., </a:t>
            </a:r>
            <a:r>
              <a:rPr lang="en-US" sz="1100" dirty="0" err="1"/>
              <a:t>Rimer</a:t>
            </a:r>
            <a:r>
              <a:rPr lang="en-US" sz="1100" dirty="0"/>
              <a:t>, B. and K. </a:t>
            </a:r>
            <a:r>
              <a:rPr lang="en-US" sz="1100" dirty="0" err="1"/>
              <a:t>Viswanath</a:t>
            </a:r>
            <a:r>
              <a:rPr lang="en-US" sz="1100" dirty="0"/>
              <a:t>. 2008. </a:t>
            </a:r>
            <a:r>
              <a:rPr lang="en-US" sz="1100" i="1" dirty="0"/>
              <a:t>Health Behavior and Health Education: Theory, Research, and Practice, 4</a:t>
            </a:r>
            <a:r>
              <a:rPr lang="en-US" sz="1100" i="1" baseline="30000" dirty="0"/>
              <a:t>th</a:t>
            </a:r>
            <a:r>
              <a:rPr lang="en-US" sz="1100" i="1" dirty="0"/>
              <a:t> Ed</a:t>
            </a:r>
            <a:r>
              <a:rPr lang="en-US" sz="1100" dirty="0"/>
              <a:t>. San Francisco, CA: </a:t>
            </a:r>
            <a:r>
              <a:rPr lang="en-US" sz="1100" dirty="0" err="1"/>
              <a:t>Jossey</a:t>
            </a:r>
            <a:r>
              <a:rPr lang="en-US" sz="1100" dirty="0"/>
              <a:t>-Bass.</a:t>
            </a:r>
          </a:p>
          <a:p>
            <a:r>
              <a:rPr lang="en-US" sz="1100" dirty="0"/>
              <a:t>Human Rights Watch (HRW). 2001. “No Escape: Male Rape in U.S. Prisons.” http://www.hrw.org/reports/2001/prison/index.htm Last Accessed: 25 October 2014. </a:t>
            </a:r>
            <a:endParaRPr lang="en-US" sz="1100" dirty="0" smtClean="0"/>
          </a:p>
          <a:p>
            <a:r>
              <a:rPr lang="en-US" sz="1100" dirty="0" err="1" smtClean="0"/>
              <a:t>Kupers</a:t>
            </a:r>
            <a:r>
              <a:rPr lang="en-US" sz="1100" dirty="0" smtClean="0"/>
              <a:t>, T. 2005. “Toxic Masculinity as a Barrier to Mental Health Treatment in Prison.” </a:t>
            </a:r>
            <a:r>
              <a:rPr lang="en-US" sz="1100" i="1" dirty="0" smtClean="0"/>
              <a:t>Journal of Clinical Psychology</a:t>
            </a:r>
            <a:r>
              <a:rPr lang="en-US" sz="1100" dirty="0" smtClean="0"/>
              <a:t> 61: 713-724.</a:t>
            </a:r>
            <a:endParaRPr lang="en-US" sz="1100" dirty="0"/>
          </a:p>
          <a:p>
            <a:r>
              <a:rPr lang="en-US" sz="1100" dirty="0"/>
              <a:t>Kaufman, P. 2010. “Prison Rape: Research Explores Prevalence, Prevention.” </a:t>
            </a:r>
            <a:r>
              <a:rPr lang="en-US" sz="1100" i="1" dirty="0"/>
              <a:t>National Institute of Justice</a:t>
            </a:r>
            <a:r>
              <a:rPr lang="en-US" sz="1100" dirty="0"/>
              <a:t> 259: 24-29.</a:t>
            </a:r>
          </a:p>
          <a:p>
            <a:r>
              <a:rPr lang="en-US" sz="1100" dirty="0" err="1"/>
              <a:t>LaVigne</a:t>
            </a:r>
            <a:r>
              <a:rPr lang="en-US" sz="1100" dirty="0"/>
              <a:t>, N. et al. 2011. “Preventing Violence and Sexual Assault in Jail: A Situational Crime Prevention Approach.” </a:t>
            </a:r>
            <a:r>
              <a:rPr lang="en-US" sz="1100" i="1" dirty="0"/>
              <a:t>Urban Institute Justice Policy Center</a:t>
            </a:r>
            <a:r>
              <a:rPr lang="en-US" sz="1100" dirty="0"/>
              <a:t>. December. www.urgan.org </a:t>
            </a:r>
          </a:p>
          <a:p>
            <a:r>
              <a:rPr lang="en-US" sz="1100" dirty="0"/>
              <a:t>LGBTI. 2010. “Preventing the Sexual Abuse of Lesbian, Gay, Bisexual, Transgender, and Intersex People in Correctional Settings.” Comments Submitted in Response to Docket No. OAG-131; AG Order No. 3143-2010, National Standards to Prevent, Detect, and Respond to Prison Rape. 10 May 2010.</a:t>
            </a:r>
          </a:p>
          <a:p>
            <a:r>
              <a:rPr lang="en-US" sz="1100" dirty="0"/>
              <a:t>Peek, Christine. 2004. “Breaking Out of the Prison Hierarchy: Transgender Prisoners, Rape, and the Eighth Amendment.” </a:t>
            </a:r>
            <a:r>
              <a:rPr lang="en-US" sz="1100" i="1" dirty="0"/>
              <a:t>Santa Clara Law Review</a:t>
            </a:r>
            <a:r>
              <a:rPr lang="en-US" sz="1100" dirty="0"/>
              <a:t> 44: 1211-1248.</a:t>
            </a:r>
          </a:p>
          <a:p>
            <a:r>
              <a:rPr lang="en-US" sz="1100" dirty="0"/>
              <a:t>PREA Resource Center. “Crafting Your Program: PREA and Inmate Education in Jails.” Session 2 of 2. 28 May 2013. http://www.prearesourcecenter.org/sites/default/files/library/inmateedforjails2webinarmaster.pdf Last Accessed: 25 October 2014. </a:t>
            </a:r>
          </a:p>
          <a:p>
            <a:r>
              <a:rPr lang="en-US" sz="1100" dirty="0"/>
              <a:t> “Rape is not part of the penalty.” </a:t>
            </a:r>
            <a:r>
              <a:rPr lang="en-US" sz="1100" i="1" dirty="0" err="1"/>
              <a:t>OregonLive</a:t>
            </a:r>
            <a:r>
              <a:rPr lang="en-US" sz="1100" dirty="0"/>
              <a:t>. http://www.oregonlive.com/opinion/index.ssf/2009/06/rape_is_not_part_of_the_penalt.html Posted: 21 June 2009; Updated: 19 October 2009. Last Accessed: 25 October 2014. </a:t>
            </a:r>
          </a:p>
          <a:p>
            <a:r>
              <a:rPr lang="en-US" sz="1100" dirty="0" err="1"/>
              <a:t>Roling</a:t>
            </a:r>
            <a:r>
              <a:rPr lang="en-US" sz="1100" dirty="0"/>
              <a:t>, C. 2010. “Making the Road by Walking It – Ten Years on the Road with PSJ.” </a:t>
            </a:r>
            <a:r>
              <a:rPr lang="en-US" sz="1100" i="1" dirty="0"/>
              <a:t>Partnership for Safety and Justice</a:t>
            </a:r>
            <a:r>
              <a:rPr lang="en-US" sz="1100" dirty="0"/>
              <a:t>. http://www.safetyandjustice.org/news/making-road-walking-it-%E2%80%93-ten-years-road-psj Posted: 23 April 2010. Last Accessed: 22 October 2014.</a:t>
            </a:r>
          </a:p>
          <a:p>
            <a:r>
              <a:rPr lang="en-US" sz="1100" dirty="0" err="1"/>
              <a:t>Struckman</a:t>
            </a:r>
            <a:r>
              <a:rPr lang="en-US" sz="1100" dirty="0"/>
              <a:t>-Johnson, Cindy and Dave </a:t>
            </a:r>
            <a:r>
              <a:rPr lang="en-US" sz="1100" dirty="0" err="1"/>
              <a:t>Struckman</a:t>
            </a:r>
            <a:r>
              <a:rPr lang="en-US" sz="1100" dirty="0"/>
              <a:t>-Johnson. 2013. “Stopping Prison Rape: The Evolution of Standards Recommended by PREA’s National Prison Rape Elimination Commission.” </a:t>
            </a:r>
            <a:r>
              <a:rPr lang="en-US" sz="1100" i="1" dirty="0"/>
              <a:t>The Prison Journal</a:t>
            </a:r>
            <a:r>
              <a:rPr lang="en-US" sz="1100" dirty="0"/>
              <a:t> 93: 335-354. DOI: 10.1177/0032885513494567.</a:t>
            </a:r>
          </a:p>
          <a:p>
            <a:r>
              <a:rPr lang="en-US" sz="1100" dirty="0"/>
              <a:t>U.S. Congress. 2003. “Prison Rape Elimination Act of 2003.” Public Law 108-79-Sept. 4, 2003. 42 USC 15601-15609.</a:t>
            </a:r>
          </a:p>
          <a:p>
            <a:r>
              <a:rPr lang="en-GB" sz="1100" dirty="0"/>
              <a:t>U.S. Department of Justice. 2012. “Report on Sexual Victimization in Prisons and Jails: Review Panel on Prison Rape.” www.ojp.usdoj.gov/reviewpanel/reviewpanel.htm Last Accessed: 25 October 2014.</a:t>
            </a:r>
            <a:endParaRPr lang="en-US" sz="1100" dirty="0"/>
          </a:p>
          <a:p>
            <a:r>
              <a:rPr lang="en-GB" sz="1100" dirty="0"/>
              <a:t> </a:t>
            </a:r>
            <a:endParaRPr lang="en-US" sz="1100" dirty="0"/>
          </a:p>
          <a:p>
            <a:r>
              <a:rPr lang="en-GB" sz="1100" dirty="0"/>
              <a:t>U.S. Department of Justice. 2014. “PREA Data Collection Activities.” Office of Justice Programs, Bureau of Justice Statistics.</a:t>
            </a:r>
            <a:endParaRPr lang="en-US" sz="1100" dirty="0"/>
          </a:p>
          <a:p>
            <a:r>
              <a:rPr lang="en-GB" sz="1100" dirty="0"/>
              <a:t> </a:t>
            </a:r>
            <a:endParaRPr lang="en-US" sz="1100" dirty="0"/>
          </a:p>
          <a:p>
            <a:r>
              <a:rPr lang="en-GB" sz="1100" dirty="0"/>
              <a:t>Villarreal, D. 2012. “Welcome to Texas, prison rape capital of the U.S.” </a:t>
            </a:r>
            <a:r>
              <a:rPr lang="en-GB" sz="1100" i="1" dirty="0"/>
              <a:t>Dallasvoice.com: The Premier Media Source for LGBT Texas.</a:t>
            </a:r>
            <a:r>
              <a:rPr lang="en-GB" sz="1100" dirty="0"/>
              <a:t> http://www.dallasvoice.com/texas-prison-rape-capital-u-s-10105138.html Posted: 22 Mar 2012. Last Accessed: 25 October 2014. </a:t>
            </a:r>
            <a:endParaRPr lang="en-US" sz="1100" dirty="0"/>
          </a:p>
          <a:p>
            <a:r>
              <a:rPr lang="en-GB" sz="1100" dirty="0"/>
              <a:t> </a:t>
            </a:r>
            <a:endParaRPr lang="en-US" sz="1100" dirty="0"/>
          </a:p>
          <a:p>
            <a:r>
              <a:rPr lang="en-GB" sz="1100" dirty="0" err="1"/>
              <a:t>Zaitz</a:t>
            </a:r>
            <a:r>
              <a:rPr lang="en-GB" sz="1100" dirty="0"/>
              <a:t>, L. 2012/2014. “Abuse of women inmates at Oregon’s Coffee Creek prison goes on for years.” </a:t>
            </a:r>
            <a:r>
              <a:rPr lang="en-GB" sz="1100" i="1" dirty="0" err="1"/>
              <a:t>OregonLive</a:t>
            </a:r>
            <a:r>
              <a:rPr lang="en-GB" sz="1100" dirty="0"/>
              <a:t>. http://www.oregonlive.com/politics/index.ssf/2012/04/abuse_of_women_inmates_at_oreg.html Posted: 29 April 2012; Updated: 10 May 2014. Last Accessed: 25 October 2014.</a:t>
            </a:r>
            <a:endParaRPr lang="en-US" sz="1100" dirty="0"/>
          </a:p>
          <a:p>
            <a:r>
              <a:rPr lang="en-GB" sz="1100" dirty="0"/>
              <a:t> </a:t>
            </a:r>
            <a:endParaRPr lang="en-US" sz="1100" dirty="0"/>
          </a:p>
          <a:p>
            <a:r>
              <a:rPr lang="en-GB" sz="1100" dirty="0"/>
              <a:t>Zweig, J.M. et al. 2007. “Addressing Sexual Violence in Prisons: A National Snapshot of Approaches and Highlights of Innovative Strategies, Final Report.” Washington, D.C.: Urban Institute Justice Policy </a:t>
            </a:r>
            <a:r>
              <a:rPr lang="en-GB" sz="1100" dirty="0" err="1"/>
              <a:t>Center</a:t>
            </a:r>
            <a:r>
              <a:rPr lang="en-GB" sz="1100" dirty="0"/>
              <a:t>. </a:t>
            </a:r>
            <a:endParaRPr lang="en-US" sz="1100" dirty="0"/>
          </a:p>
          <a:p>
            <a:r>
              <a:rPr lang="en-US" sz="1100" dirty="0"/>
              <a:t> </a:t>
            </a:r>
          </a:p>
          <a:p>
            <a:endParaRPr lang="en-US" sz="800" dirty="0"/>
          </a:p>
        </p:txBody>
      </p:sp>
    </p:spTree>
    <p:extLst>
      <p:ext uri="{BB962C8B-B14F-4D97-AF65-F5344CB8AC3E}">
        <p14:creationId xmlns:p14="http://schemas.microsoft.com/office/powerpoint/2010/main" val="31546894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7848600" cy="5940088"/>
          </a:xfrm>
          <a:prstGeom prst="rect">
            <a:avLst/>
          </a:prstGeom>
          <a:noFill/>
        </p:spPr>
        <p:txBody>
          <a:bodyPr wrap="square" rtlCol="0">
            <a:spAutoFit/>
          </a:bodyPr>
          <a:lstStyle/>
          <a:p>
            <a:r>
              <a:rPr lang="en-US" sz="1000" dirty="0" err="1"/>
              <a:t>Bozelko</a:t>
            </a:r>
            <a:r>
              <a:rPr lang="en-US" sz="1000" dirty="0"/>
              <a:t>, C. 2015. “Why We Let Prison Rape Go On.” New York Times April 18: A19. </a:t>
            </a:r>
          </a:p>
          <a:p>
            <a:r>
              <a:rPr lang="en-US" sz="1000" dirty="0"/>
              <a:t>Chuwa, L. (2014). African Indigenous Ethics in Global Bioethics: Interpreting Ubuntu. Dordrecht: Springer. </a:t>
            </a:r>
          </a:p>
          <a:p>
            <a:r>
              <a:rPr lang="en-US" sz="1000" dirty="0" err="1"/>
              <a:t>Buffum</a:t>
            </a:r>
            <a:r>
              <a:rPr lang="en-US" sz="1000" dirty="0"/>
              <a:t>, P.C. 1972. Homosexuality in Prison. U.S. Department of Justice, Law Enforcement Assistance Administration, National Institute of Law Enforcement and Criminal Justice. Washington, D.C.: Government Printing Office. </a:t>
            </a:r>
          </a:p>
          <a:p>
            <a:r>
              <a:rPr lang="en-US" sz="1000" dirty="0"/>
              <a:t>Connell, R. and James W. </a:t>
            </a:r>
            <a:r>
              <a:rPr lang="en-US" sz="1000" dirty="0" err="1"/>
              <a:t>Messerschmidt</a:t>
            </a:r>
            <a:r>
              <a:rPr lang="en-US" sz="1000" dirty="0"/>
              <a:t>. (2005). Hegemonic Masculinity: Rethinking the Concept. Gender and Society. 19(6): 829-859. </a:t>
            </a:r>
          </a:p>
          <a:p>
            <a:r>
              <a:rPr lang="en-US" sz="1000" dirty="0"/>
              <a:t>Capers, Bennett. (2011). “Real Rape Too.” 99 California Law Review 1259. </a:t>
            </a:r>
          </a:p>
          <a:p>
            <a:r>
              <a:rPr lang="en-US" sz="1000" dirty="0"/>
              <a:t>Dewey, John. (1927). The Public and Its Problems. New York: Henry Holt &amp; Co. </a:t>
            </a:r>
          </a:p>
          <a:p>
            <a:r>
              <a:rPr lang="en-US" sz="1000" dirty="0" err="1"/>
              <a:t>Drieschner</a:t>
            </a:r>
            <a:r>
              <a:rPr lang="en-US" sz="1000" dirty="0"/>
              <a:t>, K. and Alfred Lange. (1999). A Review of Cognitive Factors in the Etiology of Rape: Theories, Empirical Studies, and Implications. Clinical Psychology Review. 19(1): 57-77. </a:t>
            </a:r>
          </a:p>
          <a:p>
            <a:r>
              <a:rPr lang="en-US" sz="1000" dirty="0" err="1"/>
              <a:t>Dumond</a:t>
            </a:r>
            <a:r>
              <a:rPr lang="en-US" sz="1000" dirty="0"/>
              <a:t>, Robert W. (2006). The Impact of Prisoner Sexual Violence: Challenges of Implementing Public Law 108-79, The Prison Rape Elimination Act of 2003. Journal of Legislation. 32: 142-164. </a:t>
            </a:r>
          </a:p>
          <a:p>
            <a:r>
              <a:rPr lang="en-US" sz="1000" dirty="0" err="1"/>
              <a:t>Eigenberg</a:t>
            </a:r>
            <a:r>
              <a:rPr lang="en-US" sz="1000" dirty="0"/>
              <a:t>, H. (2000). Correctional officers’ definitions of rape in male prisons. Journal of Criminal Justice. 28: 435-449. </a:t>
            </a:r>
          </a:p>
          <a:p>
            <a:r>
              <a:rPr lang="en-US" sz="1000" dirty="0"/>
              <a:t>Eze, M.O. (2008). “What is African Communitarianism? Against consensus as a regulative ideal,” South African Journal of Philosophy, 27/4: 387. </a:t>
            </a:r>
          </a:p>
          <a:p>
            <a:r>
              <a:rPr lang="en-US" sz="1000" dirty="0"/>
              <a:t>Fishman, J.F. (1934). Sex in Prison: Revealing sex conditions in American prisons. New York: National Library. </a:t>
            </a:r>
          </a:p>
          <a:p>
            <a:r>
              <a:rPr lang="en-US" sz="1000" dirty="0"/>
              <a:t>Gear, S. (2007). Behind the Bars of Masculinity: Male Rape and Homophobia in and about South African Men’s Prisons. Sexualities. 10: 209-227. </a:t>
            </a:r>
          </a:p>
          <a:p>
            <a:r>
              <a:rPr lang="en-US" sz="1000" dirty="0" err="1"/>
              <a:t>Ghanotakis</a:t>
            </a:r>
            <a:r>
              <a:rPr lang="en-US" sz="1000" dirty="0"/>
              <a:t>, E., Bruins, M., Peacock, D., Redpath, J., and Swart, R. (2007). Stop prison rape in South Africa. Agenda. 74: 68-80. </a:t>
            </a:r>
          </a:p>
          <a:p>
            <a:r>
              <a:rPr lang="en-US" sz="1000" dirty="0" err="1"/>
              <a:t>Graybill</a:t>
            </a:r>
            <a:r>
              <a:rPr lang="en-US" sz="1000" dirty="0"/>
              <a:t>, Lyn S. (2002). Truth &amp; Reconciliation in South Africa: Miracle or Model? Boulder, CO: Lynne </a:t>
            </a:r>
            <a:r>
              <a:rPr lang="en-US" sz="1000" dirty="0" err="1"/>
              <a:t>Rienner</a:t>
            </a:r>
            <a:r>
              <a:rPr lang="en-US" sz="1000" dirty="0"/>
              <a:t> Publications. </a:t>
            </a:r>
          </a:p>
          <a:p>
            <a:r>
              <a:rPr lang="en-US" sz="1000" dirty="0"/>
              <a:t>Karpman, Benjamin. (1948). Sex Life in Prison. Journal of Criminal Law and Criminology. 38(5): 475-486. </a:t>
            </a:r>
          </a:p>
          <a:p>
            <a:r>
              <a:rPr lang="en-US" sz="1000" dirty="0" err="1"/>
              <a:t>Kupers</a:t>
            </a:r>
            <a:r>
              <a:rPr lang="en-US" sz="1000" dirty="0"/>
              <a:t>, T. (2005). Toxic Masculinity as a Barrier to Mental Health Treatment in Prison. Journal of Clinical Psychology. 61(6): 713-724. </a:t>
            </a:r>
          </a:p>
          <a:p>
            <a:r>
              <a:rPr lang="en-US" sz="1000" dirty="0" err="1"/>
              <a:t>Kupers</a:t>
            </a:r>
            <a:r>
              <a:rPr lang="en-US" sz="1000" dirty="0"/>
              <a:t>, T. (2010). Role of Misogyny and Homophobia in Prison Sexual Abuse. UCLA Women’s Law Journal. 18(1): 107-130. </a:t>
            </a:r>
          </a:p>
          <a:p>
            <a:r>
              <a:rPr lang="en-US" sz="1000" dirty="0"/>
              <a:t>Levan, K., </a:t>
            </a:r>
            <a:r>
              <a:rPr lang="en-US" sz="1000" dirty="0" err="1"/>
              <a:t>Polzer</a:t>
            </a:r>
            <a:r>
              <a:rPr lang="en-US" sz="1000" dirty="0"/>
              <a:t>, K., and Downing, S. (2011). Media and Prison Sexual Assault: How We Got to the “Don’t Drop the Soap” Culture. International Journal of Criminology and Sociological Theory. 4(2): 674-682. </a:t>
            </a:r>
          </a:p>
          <a:p>
            <a:r>
              <a:rPr lang="en-US" sz="1000" dirty="0"/>
              <a:t>Levine, M. (1998). Gay Macho: The Life and Death of the Homosexual Clone. New York: New York University Press. </a:t>
            </a:r>
          </a:p>
          <a:p>
            <a:r>
              <a:rPr lang="en-US" sz="1000" dirty="0"/>
              <a:t>Man, Christopher D. and John P. </a:t>
            </a:r>
            <a:r>
              <a:rPr lang="en-US" sz="1000" dirty="0" err="1"/>
              <a:t>Cronan</a:t>
            </a:r>
            <a:r>
              <a:rPr lang="en-US" sz="1000" dirty="0"/>
              <a:t>. (2001). Forecasting Sexual Abuse in Prison: The Prison Subculture of Masculinity as a Backdrop for “Deliberate Indifference”. The Journal of Criminal Law &amp; Criminology. 92(1): 127-185. </a:t>
            </a:r>
          </a:p>
          <a:p>
            <a:r>
              <a:rPr lang="en-US" sz="1000" dirty="0"/>
              <a:t>Marx, Christoph. (2002). </a:t>
            </a:r>
            <a:r>
              <a:rPr lang="en-US" sz="1000" dirty="0" err="1"/>
              <a:t>Ubu</a:t>
            </a:r>
            <a:r>
              <a:rPr lang="en-US" sz="1000" dirty="0"/>
              <a:t> and Ubuntu: On the dialectics of apartheid and nation building. </a:t>
            </a:r>
            <a:r>
              <a:rPr lang="en-US" sz="1000" dirty="0" err="1"/>
              <a:t>Politikon</a:t>
            </a:r>
            <a:r>
              <a:rPr lang="en-US" sz="1000" dirty="0"/>
              <a:t>: South African Journal of Political Studies. 29(1): 49-69. DOI: 10.1080/02589340220149434.</a:t>
            </a:r>
          </a:p>
          <a:p>
            <a:r>
              <a:rPr lang="en-US" sz="1000" dirty="0"/>
              <a:t>17 </a:t>
            </a:r>
          </a:p>
          <a:p>
            <a:r>
              <a:rPr lang="en-US" sz="1000" dirty="0"/>
              <a:t>Metz, Thaddeus. (2014). “Just the beginning for ubuntu: reply to </a:t>
            </a:r>
            <a:r>
              <a:rPr lang="en-US" sz="1000" dirty="0" err="1"/>
              <a:t>Matolino</a:t>
            </a:r>
            <a:r>
              <a:rPr lang="en-US" sz="1000" dirty="0"/>
              <a:t> and </a:t>
            </a:r>
            <a:r>
              <a:rPr lang="en-US" sz="1000" dirty="0" err="1"/>
              <a:t>Kwindingwi</a:t>
            </a:r>
            <a:r>
              <a:rPr lang="en-US" sz="1000" dirty="0"/>
              <a:t>.” South African Journal of Philosophy. 33(1): 65-72. </a:t>
            </a:r>
          </a:p>
          <a:p>
            <a:r>
              <a:rPr lang="en-US" sz="1000" dirty="0"/>
              <a:t>Metz, Thaddeus. (2007). Toward an African Moral Theory. The Journal of Political Philosophy 15(3): 321-341. </a:t>
            </a:r>
          </a:p>
          <a:p>
            <a:r>
              <a:rPr lang="en-US" sz="1000" dirty="0"/>
              <a:t>Metz, Thaddeus and J. B. R. </a:t>
            </a:r>
            <a:r>
              <a:rPr lang="en-US" sz="1000" dirty="0" err="1"/>
              <a:t>Gaie</a:t>
            </a:r>
            <a:r>
              <a:rPr lang="en-US" sz="1000" dirty="0"/>
              <a:t>. (2010). The African ethic of Ubuntu/</a:t>
            </a:r>
            <a:r>
              <a:rPr lang="en-US" sz="1000" dirty="0" err="1"/>
              <a:t>Botho</a:t>
            </a:r>
            <a:r>
              <a:rPr lang="en-US" sz="1000" dirty="0"/>
              <a:t>: implications for research on morality. Journal of Moral Education 39 (3): 274. </a:t>
            </a:r>
          </a:p>
          <a:p>
            <a:r>
              <a:rPr lang="en-US" sz="1000" dirty="0" err="1"/>
              <a:t>Nacci</a:t>
            </a:r>
            <a:r>
              <a:rPr lang="en-US" sz="1000" dirty="0"/>
              <a:t>, Peter L. and Thomas R. Kane. (1983). The Incidence of Sex and Sexual Aggression in Federal Prisons. Federal Probation.47: 31-36. </a:t>
            </a:r>
          </a:p>
          <a:p>
            <a:r>
              <a:rPr lang="en-US" sz="1000" dirty="0"/>
              <a:t>O’Donnell, I. (2004). Prison Rape in Context. British Journal of Criminology. 44: 241-255. </a:t>
            </a:r>
          </a:p>
        </p:txBody>
      </p:sp>
    </p:spTree>
    <p:extLst>
      <p:ext uri="{BB962C8B-B14F-4D97-AF65-F5344CB8AC3E}">
        <p14:creationId xmlns:p14="http://schemas.microsoft.com/office/powerpoint/2010/main" val="58818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153400" cy="3323987"/>
          </a:xfrm>
          <a:prstGeom prst="rect">
            <a:avLst/>
          </a:prstGeom>
          <a:noFill/>
        </p:spPr>
        <p:txBody>
          <a:bodyPr wrap="square" rtlCol="0">
            <a:spAutoFit/>
          </a:bodyPr>
          <a:lstStyle/>
          <a:p>
            <a:r>
              <a:rPr lang="en-US" sz="1000" dirty="0"/>
              <a:t>Plato. (1992). Republic. Indianapolis, IN: Hackett Publishing Co. </a:t>
            </a:r>
          </a:p>
          <a:p>
            <a:r>
              <a:rPr lang="en-US" sz="1000" dirty="0" err="1"/>
              <a:t>Okolo</a:t>
            </a:r>
            <a:r>
              <a:rPr lang="en-US" sz="1000" dirty="0"/>
              <a:t>, </a:t>
            </a:r>
            <a:r>
              <a:rPr lang="en-US" sz="1000" dirty="0" err="1"/>
              <a:t>Chukwudum</a:t>
            </a:r>
            <a:r>
              <a:rPr lang="en-US" sz="1000" dirty="0"/>
              <a:t> B. (2003). “Self as a Problem in African Philosophy,” in P.H. Coetzee and A.P.J. Roux (</a:t>
            </a:r>
            <a:r>
              <a:rPr lang="en-US" sz="1000" dirty="0" err="1"/>
              <a:t>eds</a:t>
            </a:r>
            <a:r>
              <a:rPr lang="en-US" sz="1000" dirty="0"/>
              <a:t>), The African Philosophy Reader, Second Edition, (London and New York: Routledge), pp. 209–215. </a:t>
            </a:r>
          </a:p>
          <a:p>
            <a:r>
              <a:rPr lang="en-US" sz="1000" dirty="0"/>
              <a:t>PREA Resource Center. “Crafting Your Program: PREA and Inmate Education in Jails.” Session 2 of 2. 28 May 2013. http://www.prearesourcecenter.org/sites/default/files/library/inmateedforjails2webinarmaster.pdf Last Accessed: 25 October 2014. </a:t>
            </a:r>
          </a:p>
          <a:p>
            <a:r>
              <a:rPr lang="en-US" sz="1000" dirty="0" err="1"/>
              <a:t>Rachels</a:t>
            </a:r>
            <a:r>
              <a:rPr lang="en-US" sz="1000" dirty="0"/>
              <a:t>, J. (1997). Punishment and Desert. In H. </a:t>
            </a:r>
            <a:r>
              <a:rPr lang="en-US" sz="1000" dirty="0" err="1"/>
              <a:t>LaFollette</a:t>
            </a:r>
            <a:r>
              <a:rPr lang="en-US" sz="1000" dirty="0"/>
              <a:t> (Ed.), Ethics in Practice (pp. 470-479). Oxford: Basil Blackwell. </a:t>
            </a:r>
          </a:p>
          <a:p>
            <a:r>
              <a:rPr lang="en-US" sz="1000" dirty="0"/>
              <a:t>Ramose, </a:t>
            </a:r>
            <a:r>
              <a:rPr lang="en-US" sz="1000" dirty="0" err="1"/>
              <a:t>Mogobe</a:t>
            </a:r>
            <a:r>
              <a:rPr lang="en-US" sz="1000" dirty="0"/>
              <a:t> B. (2003). “The ethics of ubuntu,” in The African Philosophy Reader, Second Edition, eds. P.H. Coetzee and A.P.J. Roux (New York: Routledge) </a:t>
            </a:r>
          </a:p>
          <a:p>
            <a:r>
              <a:rPr lang="en-US" sz="1000" dirty="0"/>
              <a:t>Robertson, James E. (1999). Cruel and Unusual Punishment in the United States Prisons: Sexual Harassment Among Male Inmates. The American Criminal Law Review 36(1): 1-51. </a:t>
            </a:r>
          </a:p>
          <a:p>
            <a:r>
              <a:rPr lang="en-US" sz="1000" dirty="0"/>
              <a:t>Sigler, Mary. (2006). “By the Light of Virtue: Prison Rape and the Corruption of Character,” 91 Iowa Law Review 561. </a:t>
            </a:r>
          </a:p>
          <a:p>
            <a:r>
              <a:rPr lang="en-US" sz="1000" dirty="0"/>
              <a:t>Tutu, Desmond. (1999). No Future Without Forgiveness. London: Rider. </a:t>
            </a:r>
          </a:p>
          <a:p>
            <a:r>
              <a:rPr lang="en-US" sz="1000" dirty="0"/>
              <a:t>U.S. Department of Justice. (2012). Report on Sexual Victimization in Prisons and Jails: Review Panel on Prison Rape. Retrieved October 25th, 2014, from www.ojp.usdoj.gov/reviewpanel/reviewpanel.htm </a:t>
            </a:r>
          </a:p>
          <a:p>
            <a:r>
              <a:rPr lang="en-US" sz="1000" dirty="0"/>
              <a:t>U.S. Congress. (2003). “Prison Rape Elimination Act of 2003.” Public Law 108-79-Sept. 4, 2003. 42 USC 15601-15609. </a:t>
            </a:r>
          </a:p>
          <a:p>
            <a:r>
              <a:rPr lang="en-US" sz="1000" dirty="0" err="1"/>
              <a:t>Walmsley</a:t>
            </a:r>
            <a:r>
              <a:rPr lang="en-US" sz="1000" dirty="0"/>
              <a:t>, R. (2013). World Prison Population List, 10th Ed. London: International Centre for Prison Studies. </a:t>
            </a:r>
          </a:p>
          <a:p>
            <a:r>
              <a:rPr lang="en-US" sz="1000" dirty="0"/>
              <a:t>Wiredu, K. (1996) Cultural Universals and Particulars: An African Perspective Bloomington: Indiana University Press. </a:t>
            </a:r>
          </a:p>
          <a:p>
            <a:r>
              <a:rPr lang="en-US" sz="1000" dirty="0"/>
              <a:t>York, Matt. (2014). Transforming Masculinities: A Qualitative Study of A Transformative Education </a:t>
            </a:r>
            <a:r>
              <a:rPr lang="en-US" sz="1000" dirty="0" err="1"/>
              <a:t>Programme</a:t>
            </a:r>
            <a:r>
              <a:rPr lang="en-US" sz="1000" dirty="0"/>
              <a:t> for Young Zulu Men and Boys in Rural Kwazulu-Natal. The Journal of Pan African Studies 7(7): 70. </a:t>
            </a:r>
          </a:p>
          <a:p>
            <a:r>
              <a:rPr lang="en-US" sz="1000" dirty="0"/>
              <a:t>Zweig, J.M., </a:t>
            </a:r>
            <a:r>
              <a:rPr lang="en-US" sz="1000" dirty="0" err="1"/>
              <a:t>Naser</a:t>
            </a:r>
            <a:r>
              <a:rPr lang="en-US" sz="1000" dirty="0"/>
              <a:t>, R., Blackmore, J., and Schaffer, M. (2007). Addressing Sexual Violence in Prisons: A National Snapshot of Approaches and Highlights of Innovative Strategies, Final Report. Washington, D.C.: Urban Institute Justice Policy Center.</a:t>
            </a:r>
            <a:endParaRPr lang="en-US" sz="1000" dirty="0"/>
          </a:p>
        </p:txBody>
      </p:sp>
    </p:spTree>
    <p:extLst>
      <p:ext uri="{BB962C8B-B14F-4D97-AF65-F5344CB8AC3E}">
        <p14:creationId xmlns:p14="http://schemas.microsoft.com/office/powerpoint/2010/main" val="407488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315200" cy="1154097"/>
          </a:xfrm>
        </p:spPr>
        <p:txBody>
          <a:bodyPr/>
          <a:lstStyle/>
          <a:p>
            <a:r>
              <a:rPr lang="en-US" dirty="0" smtClean="0"/>
              <a:t>Prison Sexual Violence</a:t>
            </a:r>
            <a:endParaRPr lang="en-US" dirty="0"/>
          </a:p>
        </p:txBody>
      </p:sp>
      <p:sp>
        <p:nvSpPr>
          <p:cNvPr id="3" name="Content Placeholder 2"/>
          <p:cNvSpPr>
            <a:spLocks noGrp="1"/>
          </p:cNvSpPr>
          <p:nvPr>
            <p:ph idx="1"/>
          </p:nvPr>
        </p:nvSpPr>
        <p:spPr>
          <a:xfrm>
            <a:off x="838200" y="1295400"/>
            <a:ext cx="7772400" cy="5029200"/>
          </a:xfrm>
        </p:spPr>
        <p:txBody>
          <a:bodyPr/>
          <a:lstStyle/>
          <a:p>
            <a:r>
              <a:rPr lang="en-US" sz="2800" dirty="0" smtClean="0"/>
              <a:t>Commonly the subject of jokes and exploitation (e.g. television shows)</a:t>
            </a:r>
          </a:p>
          <a:p>
            <a:r>
              <a:rPr lang="en-US" sz="2800" dirty="0" smtClean="0"/>
              <a:t>Assumed to be ‘part of the punishment’ by many, especially those in law enforcement</a:t>
            </a:r>
          </a:p>
          <a:p>
            <a:r>
              <a:rPr lang="en-US" sz="2800" dirty="0" smtClean="0"/>
              <a:t>Thought to be justified by many as a form of ‘just deserts,’ especially when the incarcerated person has committed a sexual crime (e.g. pedophilia) </a:t>
            </a:r>
          </a:p>
          <a:p>
            <a:pPr lvl="1"/>
            <a:r>
              <a:rPr lang="en-US" sz="2600" i="1" dirty="0" smtClean="0"/>
              <a:t>Principle of Just Desert </a:t>
            </a:r>
            <a:r>
              <a:rPr lang="en-US" sz="2600" dirty="0" smtClean="0"/>
              <a:t>(</a:t>
            </a:r>
            <a:r>
              <a:rPr lang="en-US" sz="2600" dirty="0" err="1" smtClean="0"/>
              <a:t>Rachels</a:t>
            </a:r>
            <a:r>
              <a:rPr lang="en-US" sz="2600" dirty="0" smtClean="0"/>
              <a:t> 1997)</a:t>
            </a:r>
          </a:p>
          <a:p>
            <a:endParaRPr lang="en-US" dirty="0"/>
          </a:p>
        </p:txBody>
      </p:sp>
    </p:spTree>
    <p:extLst>
      <p:ext uri="{BB962C8B-B14F-4D97-AF65-F5344CB8AC3E}">
        <p14:creationId xmlns:p14="http://schemas.microsoft.com/office/powerpoint/2010/main" val="1265466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197" y="10236"/>
            <a:ext cx="6705600" cy="1066800"/>
          </a:xfrm>
        </p:spPr>
        <p:txBody>
          <a:bodyPr/>
          <a:lstStyle/>
          <a:p>
            <a:r>
              <a:rPr lang="en-US" dirty="0" smtClean="0"/>
              <a:t>General statistics</a:t>
            </a:r>
            <a:endParaRPr lang="en-US" dirty="0"/>
          </a:p>
        </p:txBody>
      </p:sp>
      <p:sp>
        <p:nvSpPr>
          <p:cNvPr id="6" name="Content Placeholder 5"/>
          <p:cNvSpPr>
            <a:spLocks noGrp="1"/>
          </p:cNvSpPr>
          <p:nvPr>
            <p:ph idx="1"/>
          </p:nvPr>
        </p:nvSpPr>
        <p:spPr>
          <a:xfrm>
            <a:off x="533400" y="838200"/>
            <a:ext cx="7924800" cy="5715000"/>
          </a:xfrm>
        </p:spPr>
        <p:txBody>
          <a:bodyPr>
            <a:normAutofit/>
          </a:bodyPr>
          <a:lstStyle/>
          <a:p>
            <a:r>
              <a:rPr lang="en-US" sz="3200" dirty="0" smtClean="0"/>
              <a:t>As of 2011: 1,487,393 males in state and federal penitentiaries (USDJ, 2012)</a:t>
            </a:r>
          </a:p>
          <a:p>
            <a:r>
              <a:rPr lang="en-US" sz="3200" dirty="0" smtClean="0"/>
              <a:t>In 2003, Congress estimated that 13% of all inmates would be sexually assaulted while incarcerated</a:t>
            </a:r>
          </a:p>
          <a:p>
            <a:pPr lvl="1"/>
            <a:r>
              <a:rPr lang="en-US" sz="3200" dirty="0" smtClean="0"/>
              <a:t>Congress also estimated that the total number of prisoners who had been sexually assaulted between 1981 &amp; 2001 was over 1 million (PREA, 42 USC 15601)</a:t>
            </a:r>
          </a:p>
          <a:p>
            <a:endParaRPr lang="en-US" sz="3200" dirty="0"/>
          </a:p>
        </p:txBody>
      </p:sp>
    </p:spTree>
    <p:extLst>
      <p:ext uri="{BB962C8B-B14F-4D97-AF65-F5344CB8AC3E}">
        <p14:creationId xmlns:p14="http://schemas.microsoft.com/office/powerpoint/2010/main" val="3612556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55095"/>
            <a:ext cx="7162800" cy="6246628"/>
          </a:xfrm>
        </p:spPr>
      </p:pic>
      <p:sp>
        <p:nvSpPr>
          <p:cNvPr id="5" name="TextBox 4"/>
          <p:cNvSpPr txBox="1"/>
          <p:nvPr/>
        </p:nvSpPr>
        <p:spPr>
          <a:xfrm>
            <a:off x="3810000" y="6389455"/>
            <a:ext cx="5029200" cy="523220"/>
          </a:xfrm>
          <a:prstGeom prst="rect">
            <a:avLst/>
          </a:prstGeom>
          <a:noFill/>
        </p:spPr>
        <p:txBody>
          <a:bodyPr wrap="square" rtlCol="0">
            <a:spAutoFit/>
          </a:bodyPr>
          <a:lstStyle/>
          <a:p>
            <a:r>
              <a:rPr lang="en-US" sz="1400" dirty="0" smtClean="0"/>
              <a:t>“Push </a:t>
            </a:r>
            <a:r>
              <a:rPr lang="en-US" sz="1400" dirty="0"/>
              <a:t>to End Prison Rapes Loses Earlier </a:t>
            </a:r>
            <a:r>
              <a:rPr lang="en-US" sz="1400" dirty="0" smtClean="0"/>
              <a:t>Momentum”</a:t>
            </a:r>
            <a:endParaRPr lang="en-US" sz="1400" dirty="0"/>
          </a:p>
          <a:p>
            <a:r>
              <a:rPr lang="en-US" sz="1400" dirty="0"/>
              <a:t>By DEBORAH </a:t>
            </a:r>
            <a:r>
              <a:rPr lang="en-US" sz="1400" dirty="0" smtClean="0"/>
              <a:t>SONTAG, MAY </a:t>
            </a:r>
            <a:r>
              <a:rPr lang="en-US" sz="1400" dirty="0"/>
              <a:t>12, </a:t>
            </a:r>
            <a:r>
              <a:rPr lang="en-US" sz="1400" dirty="0" smtClean="0"/>
              <a:t>2015, NY Times.</a:t>
            </a:r>
            <a:endParaRPr lang="en-US" sz="1400" dirty="0"/>
          </a:p>
        </p:txBody>
      </p:sp>
    </p:spTree>
    <p:extLst>
      <p:ext uri="{BB962C8B-B14F-4D97-AF65-F5344CB8AC3E}">
        <p14:creationId xmlns:p14="http://schemas.microsoft.com/office/powerpoint/2010/main" val="1059916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905000" cy="609600"/>
          </a:xfrm>
        </p:spPr>
        <p:txBody>
          <a:bodyPr>
            <a:normAutofit fontScale="90000"/>
          </a:bodyPr>
          <a:lstStyle/>
          <a:p>
            <a:r>
              <a:rPr lang="en-US" dirty="0" smtClean="0"/>
              <a:t>2 cases </a:t>
            </a:r>
            <a:endParaRPr lang="en-US" dirty="0"/>
          </a:p>
        </p:txBody>
      </p:sp>
      <p:sp>
        <p:nvSpPr>
          <p:cNvPr id="5" name="Text Placeholder 4"/>
          <p:cNvSpPr>
            <a:spLocks noGrp="1"/>
          </p:cNvSpPr>
          <p:nvPr>
            <p:ph type="body" idx="1"/>
          </p:nvPr>
        </p:nvSpPr>
        <p:spPr>
          <a:xfrm>
            <a:off x="457200" y="685800"/>
            <a:ext cx="3638550" cy="646112"/>
          </a:xfrm>
        </p:spPr>
        <p:txBody>
          <a:bodyPr>
            <a:normAutofit/>
          </a:bodyPr>
          <a:lstStyle/>
          <a:p>
            <a:r>
              <a:rPr lang="en-US" sz="3200" dirty="0" smtClean="0"/>
              <a:t>Texas</a:t>
            </a:r>
            <a:endParaRPr lang="en-US" sz="3200" dirty="0"/>
          </a:p>
        </p:txBody>
      </p:sp>
      <p:sp>
        <p:nvSpPr>
          <p:cNvPr id="6" name="Content Placeholder 5"/>
          <p:cNvSpPr>
            <a:spLocks noGrp="1"/>
          </p:cNvSpPr>
          <p:nvPr>
            <p:ph sz="half" idx="4294967295"/>
          </p:nvPr>
        </p:nvSpPr>
        <p:spPr>
          <a:xfrm>
            <a:off x="152400" y="1219200"/>
            <a:ext cx="3981450" cy="5638800"/>
          </a:xfrm>
          <a:prstGeom prst="rect">
            <a:avLst/>
          </a:prstGeom>
        </p:spPr>
        <p:txBody>
          <a:bodyPr>
            <a:normAutofit/>
          </a:bodyPr>
          <a:lstStyle/>
          <a:p>
            <a:r>
              <a:rPr lang="en-US" dirty="0" smtClean="0"/>
              <a:t>3</a:t>
            </a:r>
            <a:r>
              <a:rPr lang="en-US" baseline="30000" dirty="0" smtClean="0"/>
              <a:t>rd</a:t>
            </a:r>
            <a:r>
              <a:rPr lang="en-US" dirty="0" smtClean="0"/>
              <a:t> largest prison system in the U.S. (2005: 123,494 male inmates)</a:t>
            </a:r>
          </a:p>
          <a:p>
            <a:r>
              <a:rPr lang="en-US" dirty="0" smtClean="0"/>
              <a:t>Even racial distribution between Blacks, whites, &amp; Hispanics</a:t>
            </a:r>
          </a:p>
          <a:p>
            <a:r>
              <a:rPr lang="en-US" dirty="0" smtClean="0"/>
              <a:t>2005: highest reported PSV</a:t>
            </a:r>
          </a:p>
          <a:p>
            <a:pPr marL="0" indent="0">
              <a:buNone/>
            </a:pPr>
            <a:r>
              <a:rPr lang="en-US" dirty="0" smtClean="0"/>
              <a:t>(3.95 per 1000 prisoners; national average: 1.05 per 1000 prisoners)</a:t>
            </a:r>
          </a:p>
          <a:p>
            <a:r>
              <a:rPr lang="en-US" dirty="0" smtClean="0"/>
              <a:t>Lowest rate of substantiation: &lt;3%</a:t>
            </a:r>
          </a:p>
          <a:p>
            <a:r>
              <a:rPr lang="en-US" dirty="0" smtClean="0"/>
              <a:t>Assailants: 68% Black</a:t>
            </a:r>
          </a:p>
          <a:p>
            <a:r>
              <a:rPr lang="en-US" dirty="0" smtClean="0"/>
              <a:t>Victims: 60% white</a:t>
            </a:r>
            <a:endParaRPr lang="en-US" dirty="0"/>
          </a:p>
        </p:txBody>
      </p:sp>
      <p:sp>
        <p:nvSpPr>
          <p:cNvPr id="7" name="Text Placeholder 6"/>
          <p:cNvSpPr>
            <a:spLocks noGrp="1"/>
          </p:cNvSpPr>
          <p:nvPr>
            <p:ph type="body" sz="quarter" idx="3"/>
          </p:nvPr>
        </p:nvSpPr>
        <p:spPr>
          <a:xfrm>
            <a:off x="4419600" y="685800"/>
            <a:ext cx="3660775" cy="646112"/>
          </a:xfrm>
        </p:spPr>
        <p:txBody>
          <a:bodyPr>
            <a:normAutofit/>
          </a:bodyPr>
          <a:lstStyle/>
          <a:p>
            <a:r>
              <a:rPr lang="en-US" sz="3200" dirty="0" smtClean="0"/>
              <a:t>Oregon</a:t>
            </a:r>
            <a:endParaRPr lang="en-US" sz="3200" dirty="0"/>
          </a:p>
        </p:txBody>
      </p:sp>
      <p:sp>
        <p:nvSpPr>
          <p:cNvPr id="8" name="Content Placeholder 7"/>
          <p:cNvSpPr>
            <a:spLocks noGrp="1"/>
          </p:cNvSpPr>
          <p:nvPr>
            <p:ph sz="quarter" idx="4294967295"/>
          </p:nvPr>
        </p:nvSpPr>
        <p:spPr>
          <a:xfrm>
            <a:off x="4419600" y="1219200"/>
            <a:ext cx="3724276" cy="5334000"/>
          </a:xfrm>
          <a:prstGeom prst="rect">
            <a:avLst/>
          </a:prstGeom>
        </p:spPr>
        <p:txBody>
          <a:bodyPr>
            <a:normAutofit/>
          </a:bodyPr>
          <a:lstStyle/>
          <a:p>
            <a:r>
              <a:rPr lang="en-US" dirty="0" smtClean="0"/>
              <a:t>2005: 11, 847 male inmates</a:t>
            </a:r>
          </a:p>
          <a:p>
            <a:r>
              <a:rPr lang="en-US" dirty="0" smtClean="0"/>
              <a:t>80% of inmates are white</a:t>
            </a:r>
          </a:p>
          <a:p>
            <a:r>
              <a:rPr lang="en-US" dirty="0" smtClean="0"/>
              <a:t>2004: 16 allegations of PSV (1.26 per 1000 prisoners)</a:t>
            </a:r>
          </a:p>
          <a:p>
            <a:r>
              <a:rPr lang="en-US" dirty="0" smtClean="0"/>
              <a:t>5 substantiated cases</a:t>
            </a:r>
          </a:p>
          <a:p>
            <a:r>
              <a:rPr lang="en-US" dirty="0" smtClean="0"/>
              <a:t>Assailants: incarcerated for violent offenses</a:t>
            </a:r>
          </a:p>
          <a:p>
            <a:r>
              <a:rPr lang="en-US" dirty="0" smtClean="0"/>
              <a:t>Victims: incarcerated for non-violent and/or sexual offenses</a:t>
            </a:r>
          </a:p>
          <a:p>
            <a:r>
              <a:rPr lang="en-US" dirty="0" smtClean="0"/>
              <a:t>No racial component detected</a:t>
            </a:r>
            <a:endParaRPr lang="en-US" dirty="0"/>
          </a:p>
        </p:txBody>
      </p:sp>
    </p:spTree>
    <p:extLst>
      <p:ext uri="{BB962C8B-B14F-4D97-AF65-F5344CB8AC3E}">
        <p14:creationId xmlns:p14="http://schemas.microsoft.com/office/powerpoint/2010/main" val="546556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07" y="76200"/>
            <a:ext cx="3392424" cy="533400"/>
          </a:xfrm>
        </p:spPr>
        <p:txBody>
          <a:bodyPr>
            <a:normAutofit fontScale="90000"/>
          </a:bodyPr>
          <a:lstStyle/>
          <a:p>
            <a:r>
              <a:rPr lang="en-US" dirty="0" smtClean="0"/>
              <a:t>Action plans</a:t>
            </a:r>
            <a:endParaRPr lang="en-US" dirty="0"/>
          </a:p>
        </p:txBody>
      </p:sp>
      <p:sp>
        <p:nvSpPr>
          <p:cNvPr id="3" name="Text Placeholder 2"/>
          <p:cNvSpPr>
            <a:spLocks noGrp="1"/>
          </p:cNvSpPr>
          <p:nvPr>
            <p:ph type="body" idx="1"/>
          </p:nvPr>
        </p:nvSpPr>
        <p:spPr>
          <a:xfrm>
            <a:off x="381000" y="685800"/>
            <a:ext cx="3638550" cy="646112"/>
          </a:xfrm>
        </p:spPr>
        <p:txBody>
          <a:bodyPr>
            <a:normAutofit/>
          </a:bodyPr>
          <a:lstStyle/>
          <a:p>
            <a:r>
              <a:rPr lang="en-US" sz="3200" dirty="0" smtClean="0"/>
              <a:t>Texas</a:t>
            </a:r>
            <a:endParaRPr lang="en-US" sz="3200" dirty="0"/>
          </a:p>
        </p:txBody>
      </p:sp>
      <p:sp>
        <p:nvSpPr>
          <p:cNvPr id="4" name="Content Placeholder 3"/>
          <p:cNvSpPr>
            <a:spLocks noGrp="1"/>
          </p:cNvSpPr>
          <p:nvPr>
            <p:ph sz="half" idx="4294967295"/>
          </p:nvPr>
        </p:nvSpPr>
        <p:spPr>
          <a:xfrm>
            <a:off x="381000" y="1676400"/>
            <a:ext cx="3657600" cy="4876800"/>
          </a:xfrm>
          <a:prstGeom prst="rect">
            <a:avLst/>
          </a:prstGeom>
        </p:spPr>
        <p:txBody>
          <a:bodyPr>
            <a:normAutofit lnSpcReduction="10000"/>
          </a:bodyPr>
          <a:lstStyle/>
          <a:p>
            <a:r>
              <a:rPr lang="en-US" sz="2400" dirty="0" smtClean="0"/>
              <a:t>2001: Safe Prison Program established</a:t>
            </a:r>
          </a:p>
          <a:p>
            <a:r>
              <a:rPr lang="en-US" sz="2400" dirty="0" smtClean="0"/>
              <a:t>Strategies include: education, housing assignments, facility enhancements, system of classification</a:t>
            </a:r>
          </a:p>
          <a:p>
            <a:r>
              <a:rPr lang="en-US" sz="2400" dirty="0" smtClean="0"/>
              <a:t>Collaboration with AIDS Foundation – Houston, “Wall Talk”</a:t>
            </a:r>
          </a:p>
          <a:p>
            <a:r>
              <a:rPr lang="en-US" sz="2400" dirty="0" smtClean="0"/>
              <a:t>Visual Tracking Grid system – identifies “blind spots”</a:t>
            </a:r>
            <a:endParaRPr lang="en-US" sz="2400" dirty="0"/>
          </a:p>
        </p:txBody>
      </p:sp>
      <p:sp>
        <p:nvSpPr>
          <p:cNvPr id="5" name="Text Placeholder 4"/>
          <p:cNvSpPr>
            <a:spLocks noGrp="1"/>
          </p:cNvSpPr>
          <p:nvPr>
            <p:ph type="body" sz="quarter" idx="3"/>
          </p:nvPr>
        </p:nvSpPr>
        <p:spPr>
          <a:xfrm>
            <a:off x="4419600" y="685800"/>
            <a:ext cx="3660775" cy="646112"/>
          </a:xfrm>
        </p:spPr>
        <p:txBody>
          <a:bodyPr>
            <a:normAutofit/>
          </a:bodyPr>
          <a:lstStyle/>
          <a:p>
            <a:r>
              <a:rPr lang="en-US" sz="3200" dirty="0" smtClean="0"/>
              <a:t>Oregon</a:t>
            </a:r>
            <a:endParaRPr lang="en-US" sz="3200" dirty="0"/>
          </a:p>
        </p:txBody>
      </p:sp>
      <p:sp>
        <p:nvSpPr>
          <p:cNvPr id="6" name="Content Placeholder 5"/>
          <p:cNvSpPr>
            <a:spLocks noGrp="1"/>
          </p:cNvSpPr>
          <p:nvPr>
            <p:ph sz="quarter" idx="4294967295"/>
          </p:nvPr>
        </p:nvSpPr>
        <p:spPr>
          <a:xfrm>
            <a:off x="4495800" y="1676400"/>
            <a:ext cx="3733800" cy="4800600"/>
          </a:xfrm>
          <a:prstGeom prst="rect">
            <a:avLst/>
          </a:prstGeom>
        </p:spPr>
        <p:txBody>
          <a:bodyPr>
            <a:normAutofit lnSpcReduction="10000"/>
          </a:bodyPr>
          <a:lstStyle/>
          <a:p>
            <a:r>
              <a:rPr lang="en-US" sz="2400" dirty="0" smtClean="0"/>
              <a:t>Department of Corrections works closely with Partnership for Safety &amp; Justice</a:t>
            </a:r>
          </a:p>
          <a:p>
            <a:r>
              <a:rPr lang="en-US" sz="2400" dirty="0" smtClean="0"/>
              <a:t>PREA action plan includes: staff training inmate education, victim services, response and investigation practice, monitoring components</a:t>
            </a:r>
          </a:p>
          <a:p>
            <a:r>
              <a:rPr lang="en-US" sz="2400" dirty="0" smtClean="0"/>
              <a:t>Cellmate Program (computer program for roommate assignment)</a:t>
            </a:r>
            <a:endParaRPr lang="en-US" sz="2400" dirty="0"/>
          </a:p>
        </p:txBody>
      </p:sp>
    </p:spTree>
    <p:extLst>
      <p:ext uri="{BB962C8B-B14F-4D97-AF65-F5344CB8AC3E}">
        <p14:creationId xmlns:p14="http://schemas.microsoft.com/office/powerpoint/2010/main" val="1244823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5105400" cy="1066799"/>
          </a:xfrm>
        </p:spPr>
        <p:txBody>
          <a:bodyPr>
            <a:normAutofit/>
          </a:bodyPr>
          <a:lstStyle/>
          <a:p>
            <a:r>
              <a:rPr lang="en-US" dirty="0" smtClean="0"/>
              <a:t>Major differences</a:t>
            </a:r>
            <a:endParaRPr lang="en-US" dirty="0"/>
          </a:p>
        </p:txBody>
      </p:sp>
      <p:sp>
        <p:nvSpPr>
          <p:cNvPr id="3" name="Text Placeholder 2"/>
          <p:cNvSpPr>
            <a:spLocks noGrp="1"/>
          </p:cNvSpPr>
          <p:nvPr>
            <p:ph type="body" idx="1"/>
          </p:nvPr>
        </p:nvSpPr>
        <p:spPr>
          <a:xfrm>
            <a:off x="457200" y="685800"/>
            <a:ext cx="3638550" cy="646112"/>
          </a:xfrm>
        </p:spPr>
        <p:txBody>
          <a:bodyPr>
            <a:normAutofit/>
          </a:bodyPr>
          <a:lstStyle/>
          <a:p>
            <a:r>
              <a:rPr lang="en-US" sz="3200" dirty="0" smtClean="0"/>
              <a:t>Texas</a:t>
            </a:r>
            <a:endParaRPr lang="en-US" sz="3200" dirty="0"/>
          </a:p>
        </p:txBody>
      </p:sp>
      <p:sp>
        <p:nvSpPr>
          <p:cNvPr id="4" name="Content Placeholder 3"/>
          <p:cNvSpPr>
            <a:spLocks noGrp="1"/>
          </p:cNvSpPr>
          <p:nvPr>
            <p:ph sz="half" idx="4294967295"/>
          </p:nvPr>
        </p:nvSpPr>
        <p:spPr>
          <a:xfrm>
            <a:off x="457200" y="1371600"/>
            <a:ext cx="3676650" cy="5257800"/>
          </a:xfrm>
          <a:prstGeom prst="rect">
            <a:avLst/>
          </a:prstGeom>
        </p:spPr>
        <p:txBody>
          <a:bodyPr>
            <a:normAutofit/>
          </a:bodyPr>
          <a:lstStyle/>
          <a:p>
            <a:r>
              <a:rPr lang="en-US" sz="2400" dirty="0" smtClean="0"/>
              <a:t>“Wall Talk” peer counseling program</a:t>
            </a:r>
          </a:p>
          <a:p>
            <a:r>
              <a:rPr lang="en-US" sz="2400" dirty="0" smtClean="0"/>
              <a:t>“Blame the victim” culture</a:t>
            </a:r>
          </a:p>
          <a:p>
            <a:pPr lvl="1"/>
            <a:r>
              <a:rPr lang="en-US" sz="2400" dirty="0" smtClean="0"/>
              <a:t>E.g. Allred maximum security prison</a:t>
            </a:r>
          </a:p>
          <a:p>
            <a:pPr lvl="1"/>
            <a:r>
              <a:rPr lang="en-US" sz="2400" dirty="0" smtClean="0"/>
              <a:t>2008-2009: 66 investigations of PSV (3600 inmates)</a:t>
            </a:r>
          </a:p>
          <a:p>
            <a:pPr lvl="1"/>
            <a:r>
              <a:rPr lang="en-US" sz="2400" dirty="0" smtClean="0"/>
              <a:t>0 charges were sustained</a:t>
            </a:r>
          </a:p>
          <a:p>
            <a:pPr lvl="1"/>
            <a:r>
              <a:rPr lang="en-US" sz="2400" dirty="0" smtClean="0"/>
              <a:t>Evident homophobia among staff</a:t>
            </a:r>
            <a:endParaRPr lang="en-US" sz="2400" dirty="0"/>
          </a:p>
        </p:txBody>
      </p:sp>
      <p:sp>
        <p:nvSpPr>
          <p:cNvPr id="5" name="Text Placeholder 4"/>
          <p:cNvSpPr>
            <a:spLocks noGrp="1"/>
          </p:cNvSpPr>
          <p:nvPr>
            <p:ph type="body" sz="quarter" idx="3"/>
          </p:nvPr>
        </p:nvSpPr>
        <p:spPr>
          <a:xfrm>
            <a:off x="4343400" y="685800"/>
            <a:ext cx="3660775" cy="646112"/>
          </a:xfrm>
        </p:spPr>
        <p:txBody>
          <a:bodyPr>
            <a:normAutofit/>
          </a:bodyPr>
          <a:lstStyle/>
          <a:p>
            <a:r>
              <a:rPr lang="en-US" sz="3200" dirty="0" smtClean="0"/>
              <a:t>Oregon</a:t>
            </a:r>
            <a:endParaRPr lang="en-US" sz="3200" dirty="0"/>
          </a:p>
        </p:txBody>
      </p:sp>
      <p:sp>
        <p:nvSpPr>
          <p:cNvPr id="6" name="Content Placeholder 5"/>
          <p:cNvSpPr>
            <a:spLocks noGrp="1"/>
          </p:cNvSpPr>
          <p:nvPr>
            <p:ph sz="quarter" idx="4294967295"/>
          </p:nvPr>
        </p:nvSpPr>
        <p:spPr>
          <a:xfrm>
            <a:off x="4495800" y="1371600"/>
            <a:ext cx="3648076" cy="4371976"/>
          </a:xfrm>
          <a:prstGeom prst="rect">
            <a:avLst/>
          </a:prstGeom>
        </p:spPr>
        <p:txBody>
          <a:bodyPr>
            <a:normAutofit/>
          </a:bodyPr>
          <a:lstStyle/>
          <a:p>
            <a:r>
              <a:rPr lang="en-US" sz="2400" dirty="0" smtClean="0"/>
              <a:t>Training includes: information concerning victim rights, unacceptable behaviors surrounding PSV, consequences of false reporting, issues of confidentiality</a:t>
            </a:r>
          </a:p>
          <a:p>
            <a:r>
              <a:rPr lang="en-US" sz="2400" dirty="0" smtClean="0"/>
              <a:t>Greater effect on prison culture</a:t>
            </a:r>
            <a:endParaRPr lang="en-US" sz="2400" dirty="0"/>
          </a:p>
        </p:txBody>
      </p:sp>
    </p:spTree>
    <p:extLst>
      <p:ext uri="{BB962C8B-B14F-4D97-AF65-F5344CB8AC3E}">
        <p14:creationId xmlns:p14="http://schemas.microsoft.com/office/powerpoint/2010/main" val="1228705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600200"/>
            <a:ext cx="7315200" cy="3539527"/>
          </a:xfrm>
        </p:spPr>
        <p:txBody>
          <a:bodyPr>
            <a:noAutofit/>
          </a:bodyPr>
          <a:lstStyle/>
          <a:p>
            <a:r>
              <a:rPr lang="en-US" sz="2400" dirty="0" smtClean="0"/>
              <a:t>10/23/14: Lambda Legal sues TCDJ officials on behalf of inmate, Passion Star (last name: </a:t>
            </a:r>
            <a:r>
              <a:rPr lang="en-US" sz="2400" dirty="0" err="1" smtClean="0"/>
              <a:t>Zollicoffer</a:t>
            </a:r>
            <a:r>
              <a:rPr lang="en-US" sz="2400" dirty="0" smtClean="0"/>
              <a:t>)</a:t>
            </a:r>
          </a:p>
          <a:p>
            <a:r>
              <a:rPr lang="en-US" sz="2400" dirty="0" smtClean="0"/>
              <a:t>Passion Star is a transgendered female who had been harassed by both inmates and TCDJ officials since being incarcerated in 2003</a:t>
            </a:r>
          </a:p>
          <a:p>
            <a:r>
              <a:rPr lang="en-US" sz="2400" dirty="0" smtClean="0"/>
              <a:t>She had been raped on multiple occasions in the 6 male prisons in which she was housed</a:t>
            </a:r>
          </a:p>
          <a:p>
            <a:r>
              <a:rPr lang="en-US" sz="2400" dirty="0" smtClean="0"/>
              <a:t>Her complaints and grievances were ignored by TCDJ officials</a:t>
            </a:r>
            <a:endParaRPr lang="en-US" sz="2400" dirty="0"/>
          </a:p>
        </p:txBody>
      </p:sp>
      <p:sp>
        <p:nvSpPr>
          <p:cNvPr id="3" name="Title 2"/>
          <p:cNvSpPr>
            <a:spLocks noGrp="1"/>
          </p:cNvSpPr>
          <p:nvPr>
            <p:ph type="title"/>
          </p:nvPr>
        </p:nvSpPr>
        <p:spPr>
          <a:xfrm>
            <a:off x="304800" y="228600"/>
            <a:ext cx="7315200" cy="1154097"/>
          </a:xfrm>
        </p:spPr>
        <p:txBody>
          <a:bodyPr>
            <a:normAutofit/>
          </a:bodyPr>
          <a:lstStyle/>
          <a:p>
            <a:r>
              <a:rPr lang="en-US" sz="4800" dirty="0" smtClean="0"/>
              <a:t>Texas Case: </a:t>
            </a:r>
            <a:r>
              <a:rPr lang="en-US" sz="4800" dirty="0" smtClean="0"/>
              <a:t>Passion </a:t>
            </a:r>
            <a:r>
              <a:rPr lang="en-US" sz="4800" dirty="0" smtClean="0"/>
              <a:t>Star</a:t>
            </a:r>
            <a:endParaRPr lang="en-US" sz="4800" dirty="0"/>
          </a:p>
        </p:txBody>
      </p:sp>
    </p:spTree>
    <p:extLst>
      <p:ext uri="{BB962C8B-B14F-4D97-AF65-F5344CB8AC3E}">
        <p14:creationId xmlns:p14="http://schemas.microsoft.com/office/powerpoint/2010/main" val="28196621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2281</TotalTime>
  <Words>3596</Words>
  <Application>Microsoft Office PowerPoint</Application>
  <PresentationFormat>On-screen Show (4:3)</PresentationFormat>
  <Paragraphs>205</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Perspective</vt:lpstr>
      <vt:lpstr>“A Noxious Injustice as Punishment: Prisoner Sexual Violence, Toxic Masculinity, and the Ubuntu Ethic”  </vt:lpstr>
      <vt:lpstr>PowerPoint Presentation</vt:lpstr>
      <vt:lpstr>Prison Sexual Violence</vt:lpstr>
      <vt:lpstr>General statistics</vt:lpstr>
      <vt:lpstr>PowerPoint Presentation</vt:lpstr>
      <vt:lpstr>2 cases </vt:lpstr>
      <vt:lpstr>Action plans</vt:lpstr>
      <vt:lpstr>Major differences</vt:lpstr>
      <vt:lpstr>Texas Case: Passion Star</vt:lpstr>
      <vt:lpstr>Texas Case: Passion Star</vt:lpstr>
      <vt:lpstr>PowerPoint Presentation</vt:lpstr>
      <vt:lpstr>Toxic Masculinity</vt:lpstr>
      <vt:lpstr>A Poisonous Culture</vt:lpstr>
      <vt:lpstr>Ubuntu</vt:lpstr>
      <vt:lpstr>Ubuntu &amp; PSV</vt:lpstr>
      <vt:lpstr>Ubuntu &amp; PSV</vt:lpstr>
      <vt:lpstr>Ubuntu &amp; PSV</vt:lpstr>
      <vt:lpstr>Ubuntu &amp; PSV</vt:lpstr>
      <vt:lpstr>Using Ubuntu to end PSV</vt:lpstr>
      <vt:lpstr>Using Ubuntu to end PSV</vt:lpstr>
      <vt:lpstr>Using Ubuntu to end PSV</vt:lpstr>
      <vt:lpstr>Using Ubuntu to end PSV</vt:lpstr>
      <vt:lpstr>Conclusion</vt:lpstr>
      <vt:lpstr>Citations &amp; Recommendations available upon request</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Like “Bending granite”: Addressing men’s prison culture &amp; rape between inmates  Mark D. Tschaepe</dc:title>
  <dc:creator>n/a</dc:creator>
  <cp:lastModifiedBy>n/a</cp:lastModifiedBy>
  <cp:revision>19</cp:revision>
  <dcterms:created xsi:type="dcterms:W3CDTF">2014-11-09T15:45:38Z</dcterms:created>
  <dcterms:modified xsi:type="dcterms:W3CDTF">2015-07-22T15:56:08Z</dcterms:modified>
</cp:coreProperties>
</file>