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emf" ContentType="image/x-emf"/>
  <Default Extension="jpe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8" r:id="rId3"/>
    <p:sldId id="285" r:id="rId4"/>
    <p:sldId id="286" r:id="rId5"/>
    <p:sldId id="287" r:id="rId6"/>
    <p:sldId id="288" r:id="rId7"/>
    <p:sldId id="275" r:id="rId8"/>
    <p:sldId id="284" r:id="rId9"/>
    <p:sldId id="277" r:id="rId10"/>
    <p:sldId id="281" r:id="rId11"/>
    <p:sldId id="282" r:id="rId12"/>
    <p:sldId id="283" r:id="rId13"/>
    <p:sldId id="272" r:id="rId14"/>
    <p:sldId id="271" r:id="rId15"/>
    <p:sldId id="266" r:id="rId1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Palatin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Palatin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Palatin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Palatino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8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3A401E4-60BE-CA41-94DD-E07DD686A377}" type="datetimeFigureOut">
              <a:rPr lang="en-US"/>
              <a:pPr>
                <a:defRPr/>
              </a:pPr>
              <a:t>4/3/14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F5D2136-B940-514D-BD5B-628A81B5C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6449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ECD4D87-2BD9-F246-BBB7-FF79946B4FAB}" type="datetimeFigureOut">
              <a:rPr lang="en-US"/>
              <a:pPr>
                <a:defRPr/>
              </a:pPr>
              <a:t>4/3/14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7101085-F240-024E-8A69-6780145114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9805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9242425" cy="6958013"/>
          </a:xfrm>
          <a:prstGeom prst="rect">
            <a:avLst/>
          </a:prstGeom>
          <a:solidFill>
            <a:srgbClr val="FDFF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US" sz="2400">
              <a:solidFill>
                <a:srgbClr val="999999"/>
              </a:solidFill>
              <a:latin typeface="Arial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84163" y="301625"/>
            <a:ext cx="8593137" cy="198437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/>
            <a:endParaRPr lang="en-US" sz="2400">
              <a:solidFill>
                <a:srgbClr val="999999"/>
              </a:solidFill>
              <a:latin typeface="Arial" charset="0"/>
            </a:endParaRPr>
          </a:p>
        </p:txBody>
      </p:sp>
      <p:pic>
        <p:nvPicPr>
          <p:cNvPr id="7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3513"/>
            <a:ext cx="1477962" cy="157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0552" y="301752"/>
            <a:ext cx="6400800" cy="1371600"/>
          </a:xfrm>
        </p:spPr>
        <p:txBody>
          <a:bodyPr/>
          <a:lstStyle>
            <a:lvl1pPr algn="l">
              <a:defRPr sz="360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0552" y="1828800"/>
            <a:ext cx="6400800" cy="457200"/>
          </a:xfrm>
        </p:spPr>
        <p:txBody>
          <a:bodyPr/>
          <a:lstStyle>
            <a:lvl1pPr marL="0" indent="0" algn="l">
              <a:buFont typeface="Times" pitchFamily="-96" charset="0"/>
              <a:buNone/>
              <a:def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/>
                <a:ea typeface="+mn-ea"/>
                <a:cs typeface="Calibri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83555" y="2357438"/>
            <a:ext cx="8592158" cy="4184650"/>
          </a:xfrm>
        </p:spPr>
        <p:txBody>
          <a:bodyPr>
            <a:normAutofit/>
          </a:bodyPr>
          <a:lstStyle/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53672101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457200" indent="-457200">
              <a:buFont typeface="+mj-lt"/>
              <a:buAutoNum type="arabicPeriod"/>
              <a:defRPr sz="2400"/>
            </a:lvl1pPr>
            <a:lvl2pPr marL="682625" indent="-230188">
              <a:buFont typeface="Arial"/>
              <a:buChar char="•"/>
              <a:defRPr sz="2000"/>
            </a:lvl2pPr>
            <a:lvl3pPr marL="920750" indent="-228600">
              <a:buFont typeface="Arial"/>
              <a:buChar char="•"/>
              <a:defRPr/>
            </a:lvl3pPr>
            <a:lvl4pPr marL="1138238" indent="-228600">
              <a:defRPr/>
            </a:lvl4pPr>
            <a:lvl5pPr marL="1377950" indent="-2286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1C030-50F8-CA47-9226-B1C07674AFBA}" type="datetime4">
              <a:rPr lang="en-US"/>
              <a:pPr>
                <a:defRPr/>
              </a:pPr>
              <a:t>April 3, 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58167-B9E7-1A40-AF68-7175F70EF4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87924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no bullets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343400"/>
          </a:xfrm>
        </p:spPr>
        <p:txBody>
          <a:bodyPr/>
          <a:lstStyle>
            <a:lvl1pPr marL="0" algn="l">
              <a:buFontTx/>
              <a:buNone/>
              <a:defRPr sz="2400"/>
            </a:lvl1pPr>
            <a:lvl2pPr marL="0">
              <a:buFontTx/>
              <a:buNone/>
              <a:defRPr sz="20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72200" y="1371600"/>
            <a:ext cx="2514600" cy="20574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72200" y="3657600"/>
            <a:ext cx="2514600" cy="20574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6ADAD-CBDF-6A41-9517-D5817E174BF9}" type="datetime4">
              <a:rPr lang="en-US"/>
              <a:pPr>
                <a:defRPr/>
              </a:pPr>
              <a:t>April 3, 2014</a:t>
            </a:fld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30B79-0E84-AA4A-ADD6-B58E317C46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5467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w/number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343400"/>
          </a:xfrm>
        </p:spPr>
        <p:txBody>
          <a:bodyPr/>
          <a:lstStyle>
            <a:lvl1pPr marL="457200" indent="-457200">
              <a:buFont typeface="+mj-lt"/>
              <a:buAutoNum type="arabicPeriod"/>
              <a:defRPr sz="2400"/>
            </a:lvl1pPr>
            <a:lvl2pPr marL="682625" indent="-230188">
              <a:buFont typeface="Arial"/>
              <a:buChar char="•"/>
              <a:defRPr sz="2000"/>
            </a:lvl2pPr>
            <a:lvl3pPr marL="920750" indent="-228600">
              <a:buFont typeface="Arial"/>
              <a:buChar char="•"/>
              <a:defRPr/>
            </a:lvl3pPr>
            <a:lvl4pPr marL="1138238" indent="-228600">
              <a:defRPr/>
            </a:lvl4pPr>
            <a:lvl5pPr marL="1377950" indent="-2286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72200" y="1371600"/>
            <a:ext cx="2514600" cy="20574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72200" y="3657600"/>
            <a:ext cx="2514600" cy="20574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1EFC4-C93A-1849-A968-B39082C4D7F3}" type="datetime4">
              <a:rPr lang="en-US"/>
              <a:pPr>
                <a:defRPr/>
              </a:pPr>
              <a:t>April 3, 2014</a:t>
            </a:fld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5FE12-D3B1-C949-8CD7-04818119E8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66388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228600" indent="-228600">
              <a:buFont typeface="Arial"/>
              <a:buChar char="•"/>
              <a:defRPr sz="2400"/>
            </a:lvl1pPr>
            <a:lvl2pPr marL="457200" indent="-228600">
              <a:buFont typeface="Arial"/>
              <a:buChar char="•"/>
              <a:defRPr sz="2000"/>
            </a:lvl2pPr>
            <a:lvl3pPr marL="685800" indent="-228600">
              <a:buFont typeface="Arial"/>
              <a:buChar char="•"/>
              <a:defRPr/>
            </a:lvl3pPr>
            <a:lvl4pPr marL="914400" indent="-228600">
              <a:buFont typeface="Arial"/>
              <a:buChar char="•"/>
              <a:defRPr/>
            </a:lvl4pPr>
            <a:lvl5pPr marL="1143000" indent="-228600"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228600" indent="-228600">
              <a:buFont typeface="Arial"/>
              <a:buChar char="•"/>
              <a:defRPr sz="2400"/>
            </a:lvl1pPr>
            <a:lvl2pPr marL="457200" indent="-228600">
              <a:buFont typeface="Arial"/>
              <a:buChar char="•"/>
              <a:defRPr sz="2000"/>
            </a:lvl2pPr>
            <a:lvl3pPr marL="685800" indent="-228600">
              <a:buFont typeface="Arial"/>
              <a:buChar char="•"/>
              <a:defRPr/>
            </a:lvl3pPr>
            <a:lvl4pPr marL="914400" indent="-228600">
              <a:buFont typeface="Arial"/>
              <a:buChar char="•"/>
              <a:defRPr/>
            </a:lvl4pPr>
            <a:lvl5pPr marL="1143000" indent="-228600"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E09A4-5CD4-5847-AB9D-106F5B72399F}" type="datetime4">
              <a:rPr lang="en-US"/>
              <a:pPr>
                <a:defRPr/>
              </a:pPr>
              <a:t>April 3, 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40108-5677-8940-A737-C8F074C6A6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90781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0" algn="l">
              <a:buFontTx/>
              <a:buNone/>
              <a:defRPr sz="2400"/>
            </a:lvl1pPr>
            <a:lvl2pPr marL="0">
              <a:buFontTx/>
              <a:buNone/>
              <a:defRPr sz="20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0" algn="l">
              <a:buFontTx/>
              <a:buNone/>
              <a:defRPr sz="2400"/>
            </a:lvl1pPr>
            <a:lvl2pPr marL="0">
              <a:buFontTx/>
              <a:buNone/>
              <a:defRPr sz="20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0B2D1-FAB7-4F47-AFEB-5F951A7D2A43}" type="datetime4">
              <a:rPr lang="en-US"/>
              <a:pPr>
                <a:defRPr/>
              </a:pPr>
              <a:t>April 3, 2014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5B3D1-FB9D-434E-BC8B-DA79AE81F9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12294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457200" indent="-457200">
              <a:buFont typeface="+mj-lt"/>
              <a:buAutoNum type="arabicPeriod"/>
              <a:defRPr sz="2400"/>
            </a:lvl1pPr>
            <a:lvl2pPr marL="682625" indent="-230188">
              <a:buFont typeface="Arial"/>
              <a:buChar char="•"/>
              <a:defRPr sz="2000"/>
            </a:lvl2pPr>
            <a:lvl3pPr marL="920750" indent="-228600">
              <a:buFont typeface="Arial"/>
              <a:buChar char="•"/>
              <a:defRPr/>
            </a:lvl3pPr>
            <a:lvl4pPr marL="1138238" indent="-228600">
              <a:defRPr/>
            </a:lvl4pPr>
            <a:lvl5pPr marL="1377950" indent="-2286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457200" indent="-457200">
              <a:buFont typeface="+mj-lt"/>
              <a:buAutoNum type="arabicPeriod"/>
              <a:defRPr sz="2400"/>
            </a:lvl1pPr>
            <a:lvl2pPr marL="682625" indent="-230188">
              <a:buFont typeface="Arial"/>
              <a:buChar char="•"/>
              <a:defRPr sz="2000"/>
            </a:lvl2pPr>
            <a:lvl3pPr marL="920750" indent="-228600">
              <a:buFont typeface="Arial"/>
              <a:buChar char="•"/>
              <a:defRPr/>
            </a:lvl3pPr>
            <a:lvl4pPr marL="1138238" indent="-228600">
              <a:defRPr/>
            </a:lvl4pPr>
            <a:lvl5pPr marL="1377950" indent="-2286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3A144-73F0-D244-A108-DBFF59A231F2}" type="datetime4">
              <a:rPr lang="en-US"/>
              <a:pPr>
                <a:defRPr/>
              </a:pPr>
              <a:t>April 3, 2014</a:t>
            </a:fld>
            <a:endParaRPr lang="en-US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87AB0-C0BD-3645-B244-762074D398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17467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8252B-628B-9849-BA6F-5BBF0D527D27}" type="datetime4">
              <a:rPr lang="en-US"/>
              <a:pPr>
                <a:defRPr/>
              </a:pPr>
              <a:t>April 3, 2014</a:t>
            </a:fld>
            <a:endParaRPr lang="en-US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43E13-EDEB-3E41-A2FF-9FEB849510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03789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 No Ta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84346-3498-B747-9BF0-9EA88D2D5D15}" type="datetime4">
              <a:rPr lang="en-US"/>
              <a:pPr>
                <a:defRPr/>
              </a:pPr>
              <a:t>April 3, 2014</a:t>
            </a:fld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FCCA-1B07-904F-9782-D2899396F2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115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width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43400"/>
          </a:xfrm>
        </p:spPr>
        <p:txBody>
          <a:bodyPr/>
          <a:lstStyle>
            <a:lvl1pPr marL="228600" indent="-228600">
              <a:buFont typeface="Arial"/>
              <a:buChar char="•"/>
              <a:defRPr sz="2400"/>
            </a:lvl1pPr>
            <a:lvl2pPr marL="457200" indent="-228600">
              <a:buFont typeface="Arial"/>
              <a:buChar char="•"/>
              <a:defRPr sz="2000"/>
            </a:lvl2pPr>
            <a:lvl3pPr marL="685800" indent="-228600">
              <a:buFont typeface="Arial"/>
              <a:buChar char="•"/>
              <a:defRPr/>
            </a:lvl3pPr>
            <a:lvl4pPr marL="914400" indent="-228600">
              <a:defRPr/>
            </a:lvl4pPr>
            <a:lvl5pPr marL="1143000" indent="-22860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A14B1-AF81-2346-ADCF-3512CF4F069A}" type="datetime4">
              <a:rPr lang="en-US"/>
              <a:pPr>
                <a:defRPr/>
              </a:pPr>
              <a:t>April 3, 2014</a:t>
            </a:fld>
            <a:endParaRPr lang="en-US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AF113-81EC-FC40-9783-053166B204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21421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228600" indent="-228600">
              <a:buFont typeface="Arial"/>
              <a:buChar char="•"/>
              <a:defRPr sz="2400"/>
            </a:lvl1pPr>
            <a:lvl2pPr marL="457200" indent="-228600">
              <a:buFont typeface="Arial"/>
              <a:buChar char="•"/>
              <a:defRPr sz="2000"/>
            </a:lvl2pPr>
            <a:lvl3pPr marL="685800" indent="-228600">
              <a:buFont typeface="Arial"/>
              <a:buChar char="•"/>
              <a:defRPr/>
            </a:lvl3pPr>
            <a:lvl4pPr marL="914400" indent="-228600">
              <a:buFont typeface="Arial"/>
              <a:buChar char="•"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D3DE5-FB77-7444-BAED-CFB6B9611D76}" type="datetime4">
              <a:rPr lang="en-US"/>
              <a:pPr>
                <a:defRPr/>
              </a:pPr>
              <a:t>April 3, 2014</a:t>
            </a:fld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E5CCD-A900-F74F-843C-B061608204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46403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w/bullets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343400"/>
          </a:xfrm>
        </p:spPr>
        <p:txBody>
          <a:bodyPr/>
          <a:lstStyle>
            <a:lvl1pPr marL="228600" indent="-228600">
              <a:buFont typeface="Arial"/>
              <a:buChar char="•"/>
              <a:defRPr sz="2400"/>
            </a:lvl1pPr>
            <a:lvl2pPr marL="457200" indent="-228600">
              <a:buFont typeface="Arial"/>
              <a:buChar char="•"/>
              <a:defRPr sz="2000"/>
            </a:lvl2pPr>
            <a:lvl3pPr marL="685800" indent="-228600">
              <a:buFont typeface="Arial"/>
              <a:buChar char="•"/>
              <a:defRPr/>
            </a:lvl3pPr>
            <a:lvl4pPr marL="914400" indent="-228600">
              <a:buFont typeface="Arial"/>
              <a:buChar char="•"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72200" y="1371600"/>
            <a:ext cx="2514600" cy="20574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72200" y="3657600"/>
            <a:ext cx="2514600" cy="20574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9CC2F-3D8D-F443-9AB1-E768E485441C}" type="datetime4">
              <a:rPr lang="en-US"/>
              <a:pPr>
                <a:defRPr/>
              </a:pPr>
              <a:t>April 3, 2014</a:t>
            </a:fld>
            <a:endParaRPr lang="en-US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7EB11-AD43-E946-BB8E-EFF652DE66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94927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" y="1371599"/>
            <a:ext cx="8229600" cy="4343400"/>
          </a:xfrm>
        </p:spPr>
        <p:txBody>
          <a:bodyPr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5C140-6B90-184B-B2B8-55573C472E73}" type="datetime4">
              <a:rPr lang="en-US"/>
              <a:pPr>
                <a:defRPr/>
              </a:pPr>
              <a:t>April 3, 2014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F350E-3550-2D49-82A9-DEA32186A7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40755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700C4-632A-BB42-A181-C8AD7CC8E8B3}" type="datetime4">
              <a:rPr lang="en-US"/>
              <a:pPr>
                <a:defRPr/>
              </a:pPr>
              <a:t>April 3, 2014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1A887-B238-2244-998B-AE1F0D8396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03456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ull width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43400"/>
          </a:xfrm>
        </p:spPr>
        <p:txBody>
          <a:bodyPr/>
          <a:lstStyle>
            <a:lvl1pPr marL="0" indent="4763">
              <a:buNone/>
              <a:defRPr sz="2400"/>
            </a:lvl1pPr>
            <a:lvl2pPr marL="0" indent="0">
              <a:spcBef>
                <a:spcPts val="900"/>
              </a:spcBef>
              <a:buNone/>
              <a:defRPr sz="2000"/>
            </a:lvl2pPr>
            <a:lvl3pPr marL="0" indent="4763">
              <a:buNone/>
              <a:defRPr/>
            </a:lvl3pPr>
            <a:lvl4pPr marL="3175" indent="-3175">
              <a:buNone/>
              <a:defRPr/>
            </a:lvl4pPr>
            <a:lvl5pPr marL="0" indent="1588" defTabSz="919163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603C3-4656-5B49-91C4-C103A969406E}" type="datetime4">
              <a:rPr lang="en-US"/>
              <a:pPr>
                <a:defRPr/>
              </a:pPr>
              <a:t>April 3, 2014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F2D8A-2512-FD4A-A262-D2AB8BE27A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6651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width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43400"/>
          </a:xfrm>
        </p:spPr>
        <p:txBody>
          <a:bodyPr/>
          <a:lstStyle>
            <a:lvl1pPr marL="457200" indent="-457200">
              <a:buFont typeface="+mj-lt"/>
              <a:buAutoNum type="arabicPeriod"/>
              <a:defRPr sz="2400"/>
            </a:lvl1pPr>
            <a:lvl2pPr marL="682625" indent="-230188">
              <a:buFont typeface="Arial"/>
              <a:buChar char="•"/>
              <a:defRPr sz="2000"/>
            </a:lvl2pPr>
            <a:lvl3pPr marL="920750" indent="-228600">
              <a:buFont typeface="Arial"/>
              <a:buChar char="•"/>
              <a:defRPr/>
            </a:lvl3pPr>
            <a:lvl4pPr marL="1138238" indent="-228600">
              <a:defRPr/>
            </a:lvl4pPr>
            <a:lvl5pPr marL="1377950" indent="-2286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477A3-61DB-014A-9024-EA675280F26D}" type="datetime4">
              <a:rPr lang="en-US"/>
              <a:pPr>
                <a:defRPr/>
              </a:pPr>
              <a:t>April 3, 2014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4CEE6-3049-2746-9C93-D3EFD55400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584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0" algn="l">
              <a:buFontTx/>
              <a:buNone/>
              <a:defRPr sz="2400"/>
            </a:lvl1pPr>
            <a:lvl2pPr marL="0">
              <a:buFontTx/>
              <a:buNone/>
              <a:defRPr sz="20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15DC4-81BE-3D4C-832E-62F167AC8291}" type="datetime4">
              <a:rPr lang="en-US"/>
              <a:pPr>
                <a:defRPr/>
              </a:pPr>
              <a:t>April 3, 2014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F09CB-D81E-1E40-9858-168A897CEF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657639"/>
      </p:ext>
    </p:extLst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"/>
          <p:cNvSpPr>
            <a:spLocks noChangeArrowheads="1"/>
          </p:cNvSpPr>
          <p:nvPr/>
        </p:nvSpPr>
        <p:spPr bwMode="auto">
          <a:xfrm>
            <a:off x="274638" y="246063"/>
            <a:ext cx="8594725" cy="6362700"/>
          </a:xfrm>
          <a:prstGeom prst="rect">
            <a:avLst/>
          </a:prstGeom>
          <a:solidFill>
            <a:srgbClr val="FDFF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/>
            <a:endParaRPr lang="en-US" sz="2400">
              <a:solidFill>
                <a:srgbClr val="999999"/>
              </a:solidFill>
              <a:latin typeface="Arial" charset="0"/>
            </a:endParaRPr>
          </a:p>
        </p:txBody>
      </p:sp>
      <p:pic>
        <p:nvPicPr>
          <p:cNvPr id="1027" name="Picture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00" y="5792788"/>
            <a:ext cx="16478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03238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457200" y="6354763"/>
            <a:ext cx="2895600" cy="182562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 dirty="0">
                <a:solidFill>
                  <a:srgbClr val="717171"/>
                </a:solidFill>
                <a:latin typeface="Calibri"/>
                <a:ea typeface="+mn-ea"/>
                <a:cs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57200" y="6172200"/>
            <a:ext cx="1828800" cy="182563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 smtClean="0">
                <a:solidFill>
                  <a:srgbClr val="717171"/>
                </a:solidFill>
                <a:latin typeface="Calibri"/>
                <a:ea typeface="+mn-ea"/>
                <a:cs typeface="Calibri"/>
              </a:defRPr>
            </a:lvl1pPr>
          </a:lstStyle>
          <a:p>
            <a:pPr>
              <a:defRPr/>
            </a:pPr>
            <a:fld id="{3E9F3DD5-E09F-634D-A829-01FA4124E20A}" type="datetime4">
              <a:rPr lang="en-US"/>
              <a:pPr>
                <a:defRPr/>
              </a:pPr>
              <a:t>April 3, 2014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457200" y="5991225"/>
            <a:ext cx="365125" cy="182563"/>
          </a:xfrm>
          <a:prstGeom prst="rect">
            <a:avLst/>
          </a:prstGeom>
        </p:spPr>
        <p:txBody>
          <a:bodyPr vert="horz" lIns="91440" tIns="0" rIns="0" bIns="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 smtClean="0">
                <a:solidFill>
                  <a:srgbClr val="717171"/>
                </a:solidFill>
                <a:latin typeface="Calibri"/>
                <a:ea typeface="+mn-ea"/>
                <a:cs typeface="Calibri"/>
              </a:defRPr>
            </a:lvl1pPr>
          </a:lstStyle>
          <a:p>
            <a:pPr>
              <a:defRPr/>
            </a:pPr>
            <a:fld id="{753FA651-C717-1242-937D-FAAB3B6BA0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</p:sldLayoutIdLst>
  <p:timing>
    <p:tnLst>
      <p:par>
        <p:cTn xmlns:p14="http://schemas.microsoft.com/office/powerpoint/2010/main" id="1" dur="indefinite" restart="never" nodeType="tmRoot"/>
      </p:par>
    </p:tnLst>
  </p:timing>
  <p:hf hdr="0" ftr="0"/>
  <p:txStyles>
    <p:titleStyle>
      <a:lvl1pPr algn="l" rtl="0" fontAlgn="base">
        <a:spcBef>
          <a:spcPct val="0"/>
        </a:spcBef>
        <a:spcAft>
          <a:spcPct val="0"/>
        </a:spcAft>
        <a:defRPr lang="en-US" sz="2400" b="1" kern="1200" dirty="0">
          <a:solidFill>
            <a:srgbClr val="595959"/>
          </a:solidFill>
          <a:latin typeface="Cambria"/>
          <a:ea typeface="+mn-ea"/>
          <a:cs typeface="Cambria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595959"/>
          </a:solidFill>
          <a:effectLst>
            <a:outerShdw blurRad="38100" dist="38100" dir="2700000" algn="tl">
              <a:srgbClr val="000000"/>
            </a:outerShdw>
          </a:effectLst>
          <a:latin typeface="Cambria" charset="0"/>
          <a:ea typeface="ＭＳ Ｐゴシック" pitchFamily="-96" charset="-128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595959"/>
          </a:solidFill>
          <a:effectLst>
            <a:outerShdw blurRad="38100" dist="38100" dir="2700000" algn="tl">
              <a:srgbClr val="000000"/>
            </a:outerShdw>
          </a:effectLst>
          <a:latin typeface="Cambria" charset="0"/>
          <a:ea typeface="ＭＳ Ｐゴシック" pitchFamily="-96" charset="-128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595959"/>
          </a:solidFill>
          <a:effectLst>
            <a:outerShdw blurRad="38100" dist="38100" dir="2700000" algn="tl">
              <a:srgbClr val="000000"/>
            </a:outerShdw>
          </a:effectLst>
          <a:latin typeface="Cambria" charset="0"/>
          <a:ea typeface="ＭＳ Ｐゴシック" pitchFamily="-96" charset="-128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595959"/>
          </a:solidFill>
          <a:effectLst>
            <a:outerShdw blurRad="38100" dist="38100" dir="2700000" algn="tl">
              <a:srgbClr val="000000"/>
            </a:outerShdw>
          </a:effectLst>
          <a:latin typeface="Cambria" charset="0"/>
          <a:ea typeface="ＭＳ Ｐゴシック" pitchFamily="-96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96" charset="0"/>
          <a:ea typeface="ＭＳ Ｐゴシック" pitchFamily="-96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96" charset="0"/>
          <a:ea typeface="ＭＳ Ｐゴシック" pitchFamily="-96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96" charset="0"/>
          <a:ea typeface="ＭＳ Ｐゴシック" pitchFamily="-96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96" charset="0"/>
          <a:ea typeface="ＭＳ Ｐゴシック" pitchFamily="-96" charset="-128"/>
        </a:defRPr>
      </a:lvl9pPr>
    </p:titleStyle>
    <p:bodyStyle>
      <a:lvl1pPr marL="233363" indent="-233363" algn="l" rtl="0" fontAlgn="base">
        <a:spcBef>
          <a:spcPct val="20000"/>
        </a:spcBef>
        <a:spcAft>
          <a:spcPct val="0"/>
        </a:spcAft>
        <a:defRPr lang="en-US" sz="2400" kern="1200" dirty="0">
          <a:solidFill>
            <a:srgbClr val="595959"/>
          </a:solidFill>
          <a:latin typeface="Calibri"/>
          <a:ea typeface="+mn-ea"/>
          <a:cs typeface="Calibri"/>
        </a:defRPr>
      </a:lvl1pPr>
      <a:lvl2pPr marL="460375" indent="-285750" algn="l" rtl="0" fontAlgn="base">
        <a:spcBef>
          <a:spcPct val="20000"/>
        </a:spcBef>
        <a:spcAft>
          <a:spcPct val="0"/>
        </a:spcAft>
        <a:buFont typeface="Arial" charset="0"/>
        <a:buChar char="•"/>
        <a:defRPr lang="en-US" kern="1200" dirty="0">
          <a:solidFill>
            <a:srgbClr val="595959"/>
          </a:solidFill>
          <a:latin typeface="Calibri"/>
          <a:ea typeface="+mn-ea"/>
          <a:cs typeface="Calibri"/>
        </a:defRPr>
      </a:lvl2pPr>
      <a:lvl3pPr marL="687388" indent="-228600" algn="l" rtl="0" fontAlgn="base">
        <a:spcBef>
          <a:spcPct val="20000"/>
        </a:spcBef>
        <a:spcAft>
          <a:spcPct val="0"/>
        </a:spcAft>
        <a:buChar char="•"/>
        <a:defRPr lang="en-US" kern="1200" dirty="0">
          <a:solidFill>
            <a:srgbClr val="595959"/>
          </a:solidFill>
          <a:latin typeface="Calibri"/>
          <a:ea typeface="+mn-ea"/>
          <a:cs typeface="Calibri"/>
        </a:defRPr>
      </a:lvl3pPr>
      <a:lvl4pPr marL="922338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lang="en-US" kern="1200" dirty="0">
          <a:solidFill>
            <a:srgbClr val="595959"/>
          </a:solidFill>
          <a:latin typeface="Calibri"/>
          <a:ea typeface="+mn-ea"/>
          <a:cs typeface="Calibri"/>
        </a:defRPr>
      </a:lvl4pPr>
      <a:lvl5pPr marL="1136650" indent="-228600" algn="l" rtl="0" fontAlgn="base">
        <a:spcBef>
          <a:spcPct val="20000"/>
        </a:spcBef>
        <a:spcAft>
          <a:spcPct val="0"/>
        </a:spcAft>
        <a:buFont typeface="Arial" charset="0"/>
        <a:defRPr lang="en-US" kern="1200" dirty="0">
          <a:solidFill>
            <a:srgbClr val="595959"/>
          </a:solidFill>
          <a:latin typeface="Calibri"/>
          <a:ea typeface="+mn-ea"/>
          <a:cs typeface="Calibri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ehrerfortbildung-bw.de/kompetenzen/gestaltung/farbe/physik/spektrum/index.html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ehrerfortbildung-bw.de/kompetenzen/gestaltung/farbe/physik/spektrum/index.html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ctrTitle"/>
          </p:nvPr>
        </p:nvSpPr>
        <p:spPr>
          <a:xfrm>
            <a:off x="2130425" y="457200"/>
            <a:ext cx="6400800" cy="1371600"/>
          </a:xfrm>
        </p:spPr>
        <p:txBody>
          <a:bodyPr/>
          <a:lstStyle/>
          <a:p>
            <a:pPr algn="ctr"/>
            <a:r>
              <a:rPr lang="en-US" sz="3300" dirty="0" smtClean="0">
                <a:latin typeface="Cambria" charset="0"/>
                <a:ea typeface="ＭＳ Ｐゴシック" charset="0"/>
              </a:rPr>
              <a:t>GER 111/511</a:t>
            </a:r>
            <a:br>
              <a:rPr lang="en-US" sz="3300" dirty="0" smtClean="0">
                <a:latin typeface="Cambria" charset="0"/>
                <a:ea typeface="ＭＳ Ｐゴシック" charset="0"/>
              </a:rPr>
            </a:br>
            <a:r>
              <a:rPr lang="en-US" sz="3300" dirty="0" smtClean="0">
                <a:latin typeface="Cambria" charset="0"/>
                <a:ea typeface="ＭＳ Ｐゴシック" charset="0"/>
              </a:rPr>
              <a:t>First Year German (STEM)</a:t>
            </a:r>
            <a:br>
              <a:rPr lang="en-US" sz="3300" dirty="0" smtClean="0">
                <a:latin typeface="Cambria" charset="0"/>
                <a:ea typeface="ＭＳ Ｐゴシック" charset="0"/>
              </a:rPr>
            </a:br>
            <a:r>
              <a:rPr lang="en-US" sz="2400" dirty="0" err="1" smtClean="0">
                <a:latin typeface="Cambria" charset="0"/>
                <a:ea typeface="ＭＳ Ｐゴシック" charset="0"/>
              </a:rPr>
              <a:t>sebastian.heiduschke@oregonstate.edu</a:t>
            </a:r>
            <a:endParaRPr sz="2400" dirty="0">
              <a:latin typeface="Cambria" charset="0"/>
              <a:ea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40117" y="3003175"/>
            <a:ext cx="7291107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Dritte</a:t>
            </a:r>
            <a:r>
              <a:rPr lang="en-US" sz="3600" dirty="0" smtClean="0"/>
              <a:t> </a:t>
            </a:r>
            <a:r>
              <a:rPr lang="en-US" sz="3600" dirty="0" err="1" smtClean="0"/>
              <a:t>Stunde</a:t>
            </a:r>
            <a:endParaRPr lang="en-US" sz="3600" dirty="0" smtClean="0"/>
          </a:p>
          <a:p>
            <a:endParaRPr lang="en-US" sz="3600" dirty="0"/>
          </a:p>
          <a:p>
            <a:endParaRPr lang="en-US" sz="36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2x+(3x</a:t>
            </a:r>
            <a:r>
              <a:rPr lang="en-US" baseline="30000" dirty="0"/>
              <a:t>.</a:t>
            </a:r>
            <a:r>
              <a:rPr lang="en-US" dirty="0"/>
              <a:t>4y)=44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AA14B1-AF81-2346-ADCF-3512CF4F069A}" type="datetime4">
              <a:rPr lang="en-US" smtClean="0"/>
              <a:pPr>
                <a:defRPr/>
              </a:pPr>
              <a:t>April 7, 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3AF113-81EC-FC40-9783-053166B2048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29810"/>
      </p:ext>
    </p:extLst>
  </p:cSld>
  <p:clrMapOvr>
    <a:masterClrMapping/>
  </p:clrMapOvr>
  <p:transition xmlns:p14="http://schemas.microsoft.com/office/powerpoint/2010/main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(a-b)</a:t>
            </a:r>
            <a:r>
              <a:rPr lang="en-US" baseline="30000" dirty="0"/>
              <a:t>2</a:t>
            </a:r>
            <a:r>
              <a:rPr lang="en-US" dirty="0"/>
              <a:t>=88. a </a:t>
            </a:r>
            <a:r>
              <a:rPr lang="en-US" dirty="0" err="1"/>
              <a:t>ist</a:t>
            </a:r>
            <a:r>
              <a:rPr lang="en-US" dirty="0"/>
              <a:t> 3. Was </a:t>
            </a:r>
            <a:r>
              <a:rPr lang="en-US" dirty="0" err="1"/>
              <a:t>ist</a:t>
            </a:r>
            <a:r>
              <a:rPr lang="en-US" dirty="0"/>
              <a:t> b?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AA14B1-AF81-2346-ADCF-3512CF4F069A}" type="datetime4">
              <a:rPr lang="en-US" smtClean="0"/>
              <a:pPr>
                <a:defRPr/>
              </a:pPr>
              <a:t>April 7, 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3AF113-81EC-FC40-9783-053166B2048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83805"/>
      </p:ext>
    </p:extLst>
  </p:cSld>
  <p:clrMapOvr>
    <a:masterClrMapping/>
  </p:clrMapOvr>
  <p:transition xmlns:p14="http://schemas.microsoft.com/office/powerpoint/2010/main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Kreisradius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 3 cm (</a:t>
            </a:r>
            <a:r>
              <a:rPr lang="en-US" dirty="0" err="1"/>
              <a:t>Zentimeter</a:t>
            </a:r>
            <a:r>
              <a:rPr lang="en-US" dirty="0"/>
              <a:t>). Was </a:t>
            </a:r>
            <a:r>
              <a:rPr lang="en-US" dirty="0" err="1"/>
              <a:t>ist</a:t>
            </a:r>
            <a:r>
              <a:rPr lang="en-US" dirty="0"/>
              <a:t> die </a:t>
            </a:r>
            <a:r>
              <a:rPr lang="en-US" dirty="0" err="1"/>
              <a:t>Kreisfläche</a:t>
            </a:r>
            <a:r>
              <a:rPr lang="en-US" dirty="0"/>
              <a:t>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AA14B1-AF81-2346-ADCF-3512CF4F069A}" type="datetime4">
              <a:rPr lang="en-US" smtClean="0"/>
              <a:pPr>
                <a:defRPr/>
              </a:pPr>
              <a:t>April 7, 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3AF113-81EC-FC40-9783-053166B2048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830110"/>
      </p:ext>
    </p:extLst>
  </p:cSld>
  <p:clrMapOvr>
    <a:masterClrMapping/>
  </p:clrMapOvr>
  <p:transition xmlns:p14="http://schemas.microsoft.com/office/powerpoint/2010/main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Zum</a:t>
            </a:r>
            <a:r>
              <a:rPr lang="en-US" dirty="0" smtClean="0"/>
              <a:t> </a:t>
            </a:r>
            <a:r>
              <a:rPr lang="en-US" dirty="0" err="1"/>
              <a:t>S</a:t>
            </a:r>
            <a:r>
              <a:rPr lang="en-US" dirty="0" err="1" smtClean="0"/>
              <a:t>chluss</a:t>
            </a:r>
            <a:r>
              <a:rPr lang="en-US" dirty="0" smtClean="0"/>
              <a:t>: </a:t>
            </a:r>
            <a:r>
              <a:rPr lang="en-US" dirty="0" err="1" smtClean="0"/>
              <a:t>Bruchrechnen</a:t>
            </a:r>
            <a:r>
              <a:rPr lang="en-US" dirty="0" smtClean="0"/>
              <a:t> in </a:t>
            </a:r>
            <a:r>
              <a:rPr lang="en-US" dirty="0" err="1" smtClean="0"/>
              <a:t>Gruppen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AA14B1-AF81-2346-ADCF-3512CF4F069A}" type="datetime4">
              <a:rPr lang="en-US" smtClean="0"/>
              <a:pPr>
                <a:defRPr/>
              </a:pPr>
              <a:t>April 3, 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3AF113-81EC-FC40-9783-053166B2048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10" name="Picture 9" descr="Bruchrechnen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61" y="1881589"/>
            <a:ext cx="8127220" cy="304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50320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Bruchrechnen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AA14B1-AF81-2346-ADCF-3512CF4F069A}" type="datetime4">
              <a:rPr lang="en-US" smtClean="0"/>
              <a:pPr>
                <a:defRPr/>
              </a:pPr>
              <a:t>April 3, 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3AF113-81EC-FC40-9783-053166B2048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Der </a:t>
            </a:r>
            <a:r>
              <a:rPr lang="en-US" dirty="0" err="1" smtClean="0"/>
              <a:t>Z</a:t>
            </a:r>
            <a:r>
              <a:rPr lang="en-US" dirty="0" err="1" smtClean="0"/>
              <a:t>ähler</a:t>
            </a:r>
            <a:endParaRPr lang="en-US" dirty="0" smtClean="0"/>
          </a:p>
          <a:p>
            <a:r>
              <a:rPr lang="en-US" dirty="0" smtClean="0"/>
              <a:t>Der </a:t>
            </a:r>
            <a:r>
              <a:rPr lang="en-US" dirty="0" err="1" smtClean="0"/>
              <a:t>Nenner</a:t>
            </a:r>
            <a:endParaRPr lang="en-US" dirty="0" smtClean="0"/>
          </a:p>
          <a:p>
            <a:r>
              <a:rPr lang="en-US" dirty="0" err="1"/>
              <a:t>k</a:t>
            </a:r>
            <a:r>
              <a:rPr lang="en-US" dirty="0" err="1" smtClean="0"/>
              <a:t>ürzen</a:t>
            </a:r>
            <a:endParaRPr lang="en-US" dirty="0" smtClean="0"/>
          </a:p>
          <a:p>
            <a:r>
              <a:rPr lang="en-US" dirty="0" err="1" smtClean="0"/>
              <a:t>Gemischte</a:t>
            </a:r>
            <a:r>
              <a:rPr lang="en-US" dirty="0" smtClean="0"/>
              <a:t> </a:t>
            </a:r>
            <a:r>
              <a:rPr lang="en-US" dirty="0" err="1" smtClean="0"/>
              <a:t>Zahl</a:t>
            </a:r>
            <a:endParaRPr lang="en-US" dirty="0" smtClean="0"/>
          </a:p>
          <a:p>
            <a:r>
              <a:rPr lang="en-US" dirty="0" smtClean="0"/>
              <a:t>Der Bruch</a:t>
            </a:r>
          </a:p>
          <a:p>
            <a:r>
              <a:rPr lang="en-US" dirty="0" smtClean="0"/>
              <a:t>Der </a:t>
            </a:r>
            <a:r>
              <a:rPr lang="en-US" dirty="0" err="1" smtClean="0"/>
              <a:t>Kehrwert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3055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AA14B1-AF81-2346-ADCF-3512CF4F069A}" type="datetime4">
              <a:rPr lang="en-US" smtClean="0"/>
              <a:pPr>
                <a:defRPr/>
              </a:pPr>
              <a:t>April 3, 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3AF113-81EC-FC40-9783-053166B2048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8" name="Picture 7" descr="en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148" y="381000"/>
            <a:ext cx="6648825" cy="531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43949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Unser Plan </a:t>
            </a:r>
            <a:r>
              <a:rPr lang="en-US" sz="3600" dirty="0" err="1" smtClean="0"/>
              <a:t>heute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 dirty="0" smtClean="0"/>
          </a:p>
          <a:p>
            <a:r>
              <a:rPr lang="en-US" sz="3200" dirty="0" smtClean="0"/>
              <a:t>Blogs and homework</a:t>
            </a:r>
          </a:p>
          <a:p>
            <a:r>
              <a:rPr lang="en-US" sz="3200" dirty="0" smtClean="0"/>
              <a:t>verbs</a:t>
            </a:r>
            <a:endParaRPr lang="en-US" sz="3200" dirty="0" smtClean="0"/>
          </a:p>
          <a:p>
            <a:r>
              <a:rPr lang="en-US" sz="3200" dirty="0" err="1" smtClean="0"/>
              <a:t>Wiederholung</a:t>
            </a:r>
            <a:r>
              <a:rPr lang="en-US" sz="3200" dirty="0" smtClean="0"/>
              <a:t>: </a:t>
            </a:r>
            <a:r>
              <a:rPr lang="en-US" sz="3200" dirty="0" err="1" smtClean="0"/>
              <a:t>Wer</a:t>
            </a:r>
            <a:r>
              <a:rPr lang="en-US" sz="3200" dirty="0" smtClean="0"/>
              <a:t> </a:t>
            </a:r>
            <a:r>
              <a:rPr lang="en-US" sz="3200" dirty="0" err="1" smtClean="0"/>
              <a:t>sind</a:t>
            </a:r>
            <a:r>
              <a:rPr lang="en-US" sz="3200" dirty="0" smtClean="0"/>
              <a:t> </a:t>
            </a:r>
            <a:r>
              <a:rPr lang="en-US" sz="3200" dirty="0" err="1" smtClean="0"/>
              <a:t>Sie</a:t>
            </a:r>
            <a:r>
              <a:rPr lang="en-US" sz="3200" dirty="0" smtClean="0"/>
              <a:t>?</a:t>
            </a:r>
            <a:endParaRPr lang="en-US" sz="3200" dirty="0"/>
          </a:p>
          <a:p>
            <a:r>
              <a:rPr lang="en-US" sz="3200" dirty="0"/>
              <a:t>Das </a:t>
            </a:r>
            <a:r>
              <a:rPr lang="en-US" sz="3200" dirty="0" err="1"/>
              <a:t>direkte</a:t>
            </a:r>
            <a:r>
              <a:rPr lang="en-US" sz="3200" dirty="0"/>
              <a:t> </a:t>
            </a:r>
            <a:r>
              <a:rPr lang="en-US" sz="3200" dirty="0" err="1"/>
              <a:t>Objekt</a:t>
            </a:r>
            <a:r>
              <a:rPr lang="en-US" sz="3200" dirty="0"/>
              <a:t> (der </a:t>
            </a:r>
            <a:r>
              <a:rPr lang="en-US" sz="3200" dirty="0" err="1"/>
              <a:t>Akkusative</a:t>
            </a:r>
            <a:r>
              <a:rPr lang="en-US" sz="3200" dirty="0"/>
              <a:t>/ accusative case</a:t>
            </a:r>
            <a:r>
              <a:rPr lang="en-US" sz="3200" dirty="0" smtClean="0"/>
              <a:t>)</a:t>
            </a:r>
            <a:endParaRPr lang="en-US" sz="3200" dirty="0" smtClean="0"/>
          </a:p>
          <a:p>
            <a:r>
              <a:rPr lang="en-US" sz="3200" dirty="0" err="1" smtClean="0"/>
              <a:t>Rechnen</a:t>
            </a:r>
            <a:r>
              <a:rPr lang="en-US" sz="3200" dirty="0" smtClean="0"/>
              <a:t> </a:t>
            </a:r>
            <a:r>
              <a:rPr lang="en-US" sz="3200" dirty="0" err="1" smtClean="0"/>
              <a:t>mit</a:t>
            </a:r>
            <a:r>
              <a:rPr lang="en-US" sz="3200" dirty="0" smtClean="0"/>
              <a:t> </a:t>
            </a:r>
            <a:r>
              <a:rPr lang="en-US" sz="3200" dirty="0" err="1" smtClean="0"/>
              <a:t>Zahlen</a:t>
            </a:r>
            <a:endParaRPr lang="en-US" sz="3200" dirty="0" smtClean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AA14B1-AF81-2346-ADCF-3512CF4F069A}" type="datetime4">
              <a:rPr lang="en-US" smtClean="0"/>
              <a:pPr>
                <a:defRPr/>
              </a:pPr>
              <a:t>April 7, 2014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3AF113-81EC-FC40-9783-053166B2048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93602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AA14B1-AF81-2346-ADCF-3512CF4F069A}" type="datetime4">
              <a:rPr lang="en-US" smtClean="0"/>
              <a:pPr>
                <a:defRPr/>
              </a:pPr>
              <a:t>April 7, 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3AF113-81EC-FC40-9783-053166B2048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6" name="Picture 5" descr="haben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02923"/>
            <a:ext cx="77724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86107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AA14B1-AF81-2346-ADCF-3512CF4F069A}" type="datetime4">
              <a:rPr lang="en-US" smtClean="0"/>
              <a:pPr>
                <a:defRPr/>
              </a:pPr>
              <a:t>April 7, 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3AF113-81EC-FC40-9783-053166B2048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6" name="Picture 5" descr="sein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461101"/>
            <a:ext cx="7747000" cy="530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331526"/>
      </p:ext>
    </p:extLst>
  </p:cSld>
  <p:clrMapOvr>
    <a:masterClrMapping/>
  </p:clrMapOvr>
  <p:transition xmlns:p14="http://schemas.microsoft.com/office/powerpoint/2010/main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AA14B1-AF81-2346-ADCF-3512CF4F069A}" type="datetime4">
              <a:rPr lang="en-US" smtClean="0"/>
              <a:pPr>
                <a:defRPr/>
              </a:pPr>
              <a:t>April 7, 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3AF113-81EC-FC40-9783-053166B2048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6" name="Picture 5" descr="spielen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427542"/>
            <a:ext cx="77216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176823"/>
      </p:ext>
    </p:extLst>
  </p:cSld>
  <p:clrMapOvr>
    <a:masterClrMapping/>
  </p:clrMapOvr>
  <p:transition xmlns:p14="http://schemas.microsoft.com/office/powerpoint/2010/main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Die </a:t>
            </a:r>
            <a:r>
              <a:rPr lang="en-US" sz="3600" dirty="0" err="1" smtClean="0"/>
              <a:t>Umfrage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Handout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AA14B1-AF81-2346-ADCF-3512CF4F069A}" type="datetime4">
              <a:rPr lang="en-US" smtClean="0"/>
              <a:pPr>
                <a:defRPr/>
              </a:pPr>
              <a:t>April 7, 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3AF113-81EC-FC40-9783-053166B2048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242850"/>
      </p:ext>
    </p:extLst>
  </p:cSld>
  <p:clrMapOvr>
    <a:masterClrMapping/>
  </p:clrMapOvr>
  <p:transition xmlns:p14="http://schemas.microsoft.com/office/powerpoint/2010/main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Das </a:t>
            </a:r>
            <a:r>
              <a:rPr lang="en-US" sz="3600" dirty="0" err="1" smtClean="0"/>
              <a:t>direkte</a:t>
            </a:r>
            <a:r>
              <a:rPr lang="en-US" sz="3600" dirty="0" smtClean="0"/>
              <a:t> </a:t>
            </a:r>
            <a:r>
              <a:rPr lang="en-US" sz="3600" dirty="0" err="1" smtClean="0"/>
              <a:t>Objekt</a:t>
            </a:r>
            <a:r>
              <a:rPr lang="en-US" sz="3600" dirty="0" smtClean="0"/>
              <a:t> (der </a:t>
            </a:r>
            <a:r>
              <a:rPr lang="en-US" sz="3600" dirty="0" err="1" smtClean="0"/>
              <a:t>Akkusativ</a:t>
            </a:r>
            <a:r>
              <a:rPr lang="en-US" sz="3600" dirty="0" smtClean="0"/>
              <a:t>) 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Was </a:t>
            </a:r>
            <a:r>
              <a:rPr lang="en-US" sz="2800" dirty="0" err="1" smtClean="0"/>
              <a:t>macht</a:t>
            </a:r>
            <a:r>
              <a:rPr lang="en-US" sz="2800" dirty="0" smtClean="0"/>
              <a:t> die </a:t>
            </a:r>
            <a:r>
              <a:rPr lang="en-US" sz="2800" dirty="0" err="1" smtClean="0"/>
              <a:t>Sonne</a:t>
            </a:r>
            <a:r>
              <a:rPr lang="en-US" sz="2800" dirty="0" smtClean="0"/>
              <a:t>? Die </a:t>
            </a:r>
            <a:r>
              <a:rPr lang="en-US" sz="2800" dirty="0" err="1" smtClean="0"/>
              <a:t>Sonne</a:t>
            </a:r>
            <a:r>
              <a:rPr lang="en-US" sz="2800" dirty="0" smtClean="0"/>
              <a:t> </a:t>
            </a:r>
            <a:r>
              <a:rPr lang="en-US" sz="2800" dirty="0" err="1" smtClean="0"/>
              <a:t>macht</a:t>
            </a:r>
            <a:r>
              <a:rPr lang="en-US" sz="2800" dirty="0" smtClean="0"/>
              <a:t> </a:t>
            </a:r>
            <a:r>
              <a:rPr lang="en-US" sz="2800" u="sng" dirty="0" smtClean="0"/>
              <a:t>das </a:t>
            </a:r>
            <a:r>
              <a:rPr lang="en-US" sz="2800" u="sng" dirty="0" err="1" smtClean="0"/>
              <a:t>Spektrum</a:t>
            </a:r>
            <a:r>
              <a:rPr lang="en-US" sz="2800" dirty="0" smtClean="0"/>
              <a:t>.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Was </a:t>
            </a:r>
            <a:r>
              <a:rPr lang="en-US" sz="2800" dirty="0" err="1" smtClean="0"/>
              <a:t>macht</a:t>
            </a:r>
            <a:r>
              <a:rPr lang="en-US" sz="2800" dirty="0" smtClean="0"/>
              <a:t> das </a:t>
            </a:r>
            <a:r>
              <a:rPr lang="en-US" sz="2800" dirty="0" err="1" smtClean="0"/>
              <a:t>Prisma</a:t>
            </a:r>
            <a:r>
              <a:rPr lang="en-US" sz="2800" dirty="0" smtClean="0"/>
              <a:t>? Das </a:t>
            </a:r>
            <a:r>
              <a:rPr lang="en-US" sz="2800" dirty="0" err="1" smtClean="0"/>
              <a:t>Prisma</a:t>
            </a:r>
            <a:r>
              <a:rPr lang="en-US" sz="2800" dirty="0" smtClean="0"/>
              <a:t> </a:t>
            </a:r>
            <a:r>
              <a:rPr lang="en-US" sz="2800" dirty="0" err="1" smtClean="0"/>
              <a:t>macht</a:t>
            </a:r>
            <a:r>
              <a:rPr lang="en-US" sz="2800" dirty="0" smtClean="0"/>
              <a:t> ____ </a:t>
            </a:r>
            <a:r>
              <a:rPr lang="en-US" sz="2800" dirty="0" err="1" smtClean="0"/>
              <a:t>Farbe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  <a:p>
            <a:r>
              <a:rPr lang="en-US" sz="2800" dirty="0" smtClean="0"/>
              <a:t>Was </a:t>
            </a:r>
            <a:r>
              <a:rPr lang="en-US" sz="2800" dirty="0" err="1" smtClean="0"/>
              <a:t>macht</a:t>
            </a:r>
            <a:r>
              <a:rPr lang="en-US" sz="2800" dirty="0" smtClean="0"/>
              <a:t> Dell? Apple </a:t>
            </a:r>
            <a:r>
              <a:rPr lang="en-US" sz="2800" dirty="0" err="1" smtClean="0"/>
              <a:t>macht</a:t>
            </a:r>
            <a:r>
              <a:rPr lang="en-US" sz="2800" dirty="0" smtClean="0"/>
              <a:t> ___ Computer.</a:t>
            </a:r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Was </a:t>
            </a:r>
            <a:r>
              <a:rPr lang="en-US" sz="2800" dirty="0" err="1" smtClean="0"/>
              <a:t>macht</a:t>
            </a:r>
            <a:r>
              <a:rPr lang="en-US" sz="2800" dirty="0" smtClean="0"/>
              <a:t> Budweiser? Budweiser </a:t>
            </a:r>
            <a:r>
              <a:rPr lang="en-US" sz="2800" dirty="0" err="1" smtClean="0"/>
              <a:t>macht</a:t>
            </a:r>
            <a:r>
              <a:rPr lang="en-US" sz="2800" dirty="0" smtClean="0"/>
              <a:t> _____ Bier.</a:t>
            </a:r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>
              <a:hlinkClick r:id="rId2"/>
            </a:endParaRPr>
          </a:p>
          <a:p>
            <a:endParaRPr lang="en-US" sz="2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AA14B1-AF81-2346-ADCF-3512CF4F069A}" type="datetime4">
              <a:rPr lang="en-US" smtClean="0"/>
              <a:pPr>
                <a:defRPr/>
              </a:pPr>
              <a:t>April 7, 2014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6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8273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err="1" smtClean="0"/>
              <a:t>Ich</a:t>
            </a:r>
            <a:r>
              <a:rPr lang="en-US" sz="4000" dirty="0" smtClean="0"/>
              <a:t> </a:t>
            </a:r>
            <a:r>
              <a:rPr lang="en-US" sz="4000" dirty="0" err="1" smtClean="0"/>
              <a:t>suche</a:t>
            </a:r>
            <a:r>
              <a:rPr lang="en-US" sz="4000" dirty="0" smtClean="0"/>
              <a:t> das Auto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Wer</a:t>
            </a:r>
            <a:r>
              <a:rPr lang="en-US" dirty="0" smtClean="0"/>
              <a:t> hat ___________, </a:t>
            </a:r>
            <a:r>
              <a:rPr lang="en-US" dirty="0" err="1" smtClean="0"/>
              <a:t>Nummer</a:t>
            </a:r>
            <a:r>
              <a:rPr lang="en-US" dirty="0" smtClean="0"/>
              <a:t> 1-8/ A-D ?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habe</a:t>
            </a:r>
            <a:r>
              <a:rPr lang="en-US" dirty="0" smtClean="0"/>
              <a:t> ______________ .</a:t>
            </a:r>
          </a:p>
          <a:p>
            <a:r>
              <a:rPr lang="en-US" dirty="0" err="1" smtClean="0"/>
              <a:t>Welche</a:t>
            </a:r>
            <a:r>
              <a:rPr lang="en-US" dirty="0" smtClean="0"/>
              <a:t> </a:t>
            </a:r>
            <a:r>
              <a:rPr lang="en-US" dirty="0" err="1" smtClean="0"/>
              <a:t>Marke</a:t>
            </a:r>
            <a:r>
              <a:rPr lang="en-US" dirty="0" smtClean="0"/>
              <a:t> und Modell </a:t>
            </a:r>
            <a:r>
              <a:rPr lang="en-US" dirty="0" err="1" smtClean="0"/>
              <a:t>ist</a:t>
            </a:r>
            <a:r>
              <a:rPr lang="en-US" dirty="0" smtClean="0"/>
              <a:t> ________ ? </a:t>
            </a:r>
            <a:r>
              <a:rPr lang="en-US" dirty="0" err="1" smtClean="0"/>
              <a:t>Er</a:t>
            </a:r>
            <a:r>
              <a:rPr lang="en-US" dirty="0" smtClean="0"/>
              <a:t>/ </a:t>
            </a:r>
            <a:r>
              <a:rPr lang="en-US" dirty="0" err="1" smtClean="0"/>
              <a:t>Sie</a:t>
            </a:r>
            <a:r>
              <a:rPr lang="en-US" dirty="0" smtClean="0"/>
              <a:t>/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ein</a:t>
            </a:r>
            <a:r>
              <a:rPr lang="en-US" dirty="0" smtClean="0"/>
              <a:t>/ </a:t>
            </a:r>
            <a:r>
              <a:rPr lang="en-US" dirty="0" err="1" smtClean="0"/>
              <a:t>eine</a:t>
            </a:r>
            <a:r>
              <a:rPr lang="en-US" dirty="0" smtClean="0"/>
              <a:t>/ </a:t>
            </a:r>
            <a:r>
              <a:rPr lang="en-US" dirty="0" err="1" smtClean="0"/>
              <a:t>ein</a:t>
            </a:r>
            <a:r>
              <a:rPr lang="en-US" dirty="0" smtClean="0"/>
              <a:t> ________. </a:t>
            </a:r>
          </a:p>
          <a:p>
            <a:endParaRPr lang="en-US" dirty="0"/>
          </a:p>
          <a:p>
            <a:r>
              <a:rPr lang="en-US" sz="2000" dirty="0" smtClean="0"/>
              <a:t>Der Crossover SUW</a:t>
            </a:r>
          </a:p>
          <a:p>
            <a:r>
              <a:rPr lang="en-US" sz="2000" dirty="0" smtClean="0"/>
              <a:t>Das </a:t>
            </a:r>
            <a:r>
              <a:rPr lang="en-US" sz="2000" dirty="0" err="1" smtClean="0"/>
              <a:t>Mittelklasse</a:t>
            </a:r>
            <a:r>
              <a:rPr lang="en-US" sz="2000" dirty="0" smtClean="0"/>
              <a:t> 3 Liter Modell</a:t>
            </a:r>
          </a:p>
          <a:p>
            <a:r>
              <a:rPr lang="en-US" sz="2000" dirty="0" smtClean="0"/>
              <a:t>Das </a:t>
            </a:r>
            <a:r>
              <a:rPr lang="en-US" sz="2000" dirty="0" err="1" smtClean="0"/>
              <a:t>Mittelklasse</a:t>
            </a:r>
            <a:r>
              <a:rPr lang="en-US" sz="2000" dirty="0" smtClean="0"/>
              <a:t> 2 Liter Modell</a:t>
            </a:r>
          </a:p>
          <a:p>
            <a:r>
              <a:rPr lang="en-US" sz="2000" dirty="0" smtClean="0"/>
              <a:t>Das Small SUV Top Modell</a:t>
            </a:r>
          </a:p>
          <a:p>
            <a:r>
              <a:rPr lang="en-US" sz="2000" dirty="0" smtClean="0"/>
              <a:t>Das Small SUV 2 Liter Modell</a:t>
            </a:r>
          </a:p>
          <a:p>
            <a:r>
              <a:rPr lang="en-US" sz="2000" dirty="0" smtClean="0"/>
              <a:t>Die </a:t>
            </a:r>
            <a:r>
              <a:rPr lang="en-US" sz="2000" dirty="0" err="1" smtClean="0"/>
              <a:t>kompakte</a:t>
            </a:r>
            <a:r>
              <a:rPr lang="en-US" sz="2000" dirty="0" smtClean="0"/>
              <a:t> </a:t>
            </a:r>
            <a:r>
              <a:rPr lang="en-US" sz="2000" dirty="0" err="1" smtClean="0"/>
              <a:t>Rennmaschine</a:t>
            </a:r>
            <a:endParaRPr lang="en-US" sz="2000" dirty="0" smtClean="0"/>
          </a:p>
          <a:p>
            <a:r>
              <a:rPr lang="en-US" sz="2000" dirty="0" smtClean="0"/>
              <a:t>Der </a:t>
            </a:r>
            <a:r>
              <a:rPr lang="en-US" sz="2000" dirty="0" err="1" smtClean="0"/>
              <a:t>sportliche</a:t>
            </a:r>
            <a:r>
              <a:rPr lang="en-US" sz="2000" dirty="0" smtClean="0"/>
              <a:t> </a:t>
            </a:r>
            <a:r>
              <a:rPr lang="en-US" sz="2000" dirty="0" err="1" smtClean="0"/>
              <a:t>Kompaktwagen</a:t>
            </a:r>
            <a:endParaRPr lang="en-US" sz="20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>
              <a:hlinkClick r:id="rId2"/>
            </a:endParaRP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AA14B1-AF81-2346-ADCF-3512CF4F069A}" type="datetime4">
              <a:rPr lang="en-US" smtClean="0"/>
              <a:pPr>
                <a:defRPr/>
              </a:pPr>
              <a:t>April 7, 2014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6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00817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Rechnen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Zahlen</a:t>
            </a:r>
            <a:r>
              <a:rPr lang="en-US" dirty="0" smtClean="0"/>
              <a:t>: </a:t>
            </a:r>
            <a:r>
              <a:rPr lang="en-US" dirty="0" err="1" smtClean="0"/>
              <a:t>Formeln</a:t>
            </a:r>
            <a:r>
              <a:rPr lang="en-US" dirty="0" smtClean="0"/>
              <a:t> </a:t>
            </a:r>
            <a:r>
              <a:rPr lang="en-US" dirty="0" err="1" smtClean="0"/>
              <a:t>lesen</a:t>
            </a:r>
            <a:r>
              <a:rPr lang="en-US" dirty="0" smtClean="0"/>
              <a:t> und </a:t>
            </a:r>
            <a:r>
              <a:rPr lang="en-US" dirty="0" err="1" smtClean="0"/>
              <a:t>rechnen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Rechnen</a:t>
            </a:r>
            <a:r>
              <a:rPr lang="en-US" dirty="0" smtClean="0"/>
              <a:t> </a:t>
            </a:r>
            <a:r>
              <a:rPr lang="en-US" dirty="0" err="1" smtClean="0"/>
              <a:t>Sie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2x+(3x</a:t>
            </a:r>
            <a:r>
              <a:rPr lang="en-US" baseline="30000" dirty="0" smtClean="0"/>
              <a:t>.</a:t>
            </a:r>
            <a:r>
              <a:rPr lang="en-US" dirty="0" smtClean="0"/>
              <a:t>4y)=44</a:t>
            </a:r>
          </a:p>
          <a:p>
            <a:endParaRPr lang="en-US" dirty="0"/>
          </a:p>
          <a:p>
            <a:r>
              <a:rPr lang="en-US" dirty="0"/>
              <a:t>(a-b)</a:t>
            </a:r>
            <a:r>
              <a:rPr lang="en-US" baseline="30000" dirty="0"/>
              <a:t>2</a:t>
            </a:r>
            <a:r>
              <a:rPr lang="en-US" dirty="0" smtClean="0"/>
              <a:t>=88. a </a:t>
            </a:r>
            <a:r>
              <a:rPr lang="en-US" dirty="0" err="1" smtClean="0"/>
              <a:t>ist</a:t>
            </a:r>
            <a:r>
              <a:rPr lang="en-US" dirty="0" smtClean="0"/>
              <a:t> 3. Was </a:t>
            </a:r>
            <a:r>
              <a:rPr lang="en-US" dirty="0" err="1" smtClean="0"/>
              <a:t>ist</a:t>
            </a:r>
            <a:r>
              <a:rPr lang="en-US" dirty="0" smtClean="0"/>
              <a:t> b?</a:t>
            </a:r>
          </a:p>
          <a:p>
            <a:endParaRPr lang="en-US" dirty="0"/>
          </a:p>
          <a:p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Kreisradius</a:t>
            </a:r>
            <a:r>
              <a:rPr lang="en-US" sz="2400" dirty="0" smtClean="0"/>
              <a:t> </a:t>
            </a:r>
            <a:r>
              <a:rPr lang="en-US" sz="2400" dirty="0" err="1" smtClean="0"/>
              <a:t>ist</a:t>
            </a:r>
            <a:r>
              <a:rPr lang="en-US" sz="2400" dirty="0" smtClean="0"/>
              <a:t> 3 cm (</a:t>
            </a:r>
            <a:r>
              <a:rPr lang="en-US" sz="2400" dirty="0" err="1" smtClean="0"/>
              <a:t>Zentimeter</a:t>
            </a:r>
            <a:r>
              <a:rPr lang="en-US" sz="2400" dirty="0" smtClean="0"/>
              <a:t>). Was </a:t>
            </a:r>
            <a:r>
              <a:rPr lang="en-US" sz="2400" dirty="0" err="1" smtClean="0"/>
              <a:t>ist</a:t>
            </a:r>
            <a:r>
              <a:rPr lang="en-US" sz="2400" dirty="0" smtClean="0"/>
              <a:t> die </a:t>
            </a:r>
            <a:r>
              <a:rPr lang="en-US" sz="2400" dirty="0" err="1" smtClean="0"/>
              <a:t>Kreisfläche</a:t>
            </a:r>
            <a:r>
              <a:rPr lang="en-US" sz="2400" dirty="0" smtClean="0"/>
              <a:t>?</a:t>
            </a:r>
          </a:p>
          <a:p>
            <a:pPr marL="1257300" lvl="4" indent="-342900">
              <a:buFont typeface="Arial"/>
              <a:buChar char="•"/>
            </a:pPr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AA14B1-AF81-2346-ADCF-3512CF4F069A}" type="datetime4">
              <a:rPr lang="en-US" smtClean="0"/>
              <a:pPr>
                <a:defRPr/>
              </a:pPr>
              <a:t>April 3, 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3AF113-81EC-FC40-9783-053166B2048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62525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SU_Template">
  <a:themeElements>
    <a:clrScheme name="OSU Color Palette">
      <a:dk1>
        <a:srgbClr val="D85A1A"/>
      </a:dk1>
      <a:lt1>
        <a:srgbClr val="615042"/>
      </a:lt1>
      <a:dk2>
        <a:srgbClr val="9D601E"/>
      </a:dk2>
      <a:lt2>
        <a:srgbClr val="ABADA4"/>
      </a:lt2>
      <a:accent1>
        <a:srgbClr val="C6C0B7"/>
      </a:accent1>
      <a:accent2>
        <a:srgbClr val="6B859E"/>
      </a:accent2>
      <a:accent3>
        <a:srgbClr val="A7C4C9"/>
      </a:accent3>
      <a:accent4>
        <a:srgbClr val="F3D08E"/>
      </a:accent4>
      <a:accent5>
        <a:srgbClr val="B3BA35"/>
      </a:accent5>
      <a:accent6>
        <a:srgbClr val="561F4B"/>
      </a:accent6>
      <a:hlink>
        <a:srgbClr val="000000"/>
      </a:hlink>
      <a:folHlink>
        <a:srgbClr val="000000"/>
      </a:folHlink>
    </a:clrScheme>
    <a:fontScheme name="Blank Presentation">
      <a:majorFont>
        <a:latin typeface="Tahoma"/>
        <a:ea typeface="ＭＳ Ｐゴシック"/>
        <a:cs typeface=""/>
      </a:majorFont>
      <a:minorFont>
        <a:latin typeface="Palatin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  <a:ea typeface="ＭＳ Ｐゴシック" pitchFamily="-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  <a:ea typeface="ＭＳ Ｐゴシック" pitchFamily="-9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21268</TotalTime>
  <Words>289</Words>
  <Application>Microsoft Macintosh PowerPoint</Application>
  <PresentationFormat>On-screen Show (4:3)</PresentationFormat>
  <Paragraphs>95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OSU_Template</vt:lpstr>
      <vt:lpstr>GER 111/511 First Year German (STEM) sebastian.heiduschke@oregonstate.edu</vt:lpstr>
      <vt:lpstr>Unser Plan heute</vt:lpstr>
      <vt:lpstr>PowerPoint Presentation</vt:lpstr>
      <vt:lpstr>PowerPoint Presentation</vt:lpstr>
      <vt:lpstr>PowerPoint Presentation</vt:lpstr>
      <vt:lpstr>Die Umfrage</vt:lpstr>
      <vt:lpstr>Das direkte Objekt (der Akkusativ) </vt:lpstr>
      <vt:lpstr>Ich suche das Auto</vt:lpstr>
      <vt:lpstr>Rechnen mit Zahlen: Formeln lesen und rechnen</vt:lpstr>
      <vt:lpstr>2x+(3x.4y)=44 </vt:lpstr>
      <vt:lpstr>(a-b)2=88. a ist 3. Was ist b? </vt:lpstr>
      <vt:lpstr>Ein Kreisradius ist 3 cm (Zentimeter). Was ist die Kreisfläche? </vt:lpstr>
      <vt:lpstr>Zum Schluss: Bruchrechnen in Gruppen</vt:lpstr>
      <vt:lpstr>Bruchrechnen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0</dc:title>
  <dc:creator>Gary Dulude</dc:creator>
  <cp:lastModifiedBy>Sebastian Heiduschke</cp:lastModifiedBy>
  <cp:revision>186</cp:revision>
  <cp:lastPrinted>2014-03-11T20:54:06Z</cp:lastPrinted>
  <dcterms:created xsi:type="dcterms:W3CDTF">2010-01-08T17:54:28Z</dcterms:created>
  <dcterms:modified xsi:type="dcterms:W3CDTF">2014-04-08T20:34:01Z</dcterms:modified>
</cp:coreProperties>
</file>