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3A401E4-60BE-CA41-94DD-E07DD686A377}" type="datetimeFigureOut">
              <a:rPr lang="en-US"/>
              <a:pPr>
                <a:defRPr/>
              </a:pPr>
              <a:t>4/1/14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F5D2136-B940-514D-BD5B-628A81B5C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44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CD4D87-2BD9-F246-BBB7-FF79946B4FAB}" type="datetimeFigureOut">
              <a:rPr lang="en-US"/>
              <a:pPr>
                <a:defRPr/>
              </a:pPr>
              <a:t>4/1/14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7101085-F240-024E-8A69-678014511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805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242425" cy="6958013"/>
          </a:xfrm>
          <a:prstGeom prst="rect">
            <a:avLst/>
          </a:prstGeom>
          <a:solidFill>
            <a:srgbClr val="FDFFF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US" sz="2400">
              <a:solidFill>
                <a:srgbClr val="999999"/>
              </a:solidFill>
              <a:latin typeface="Arial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84163" y="301625"/>
            <a:ext cx="8593137" cy="198437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hangingPunct="0"/>
            <a:endParaRPr lang="en-US" sz="2400">
              <a:solidFill>
                <a:srgbClr val="999999"/>
              </a:solidFill>
              <a:latin typeface="Arial" charset="0"/>
            </a:endParaRPr>
          </a:p>
        </p:txBody>
      </p:sp>
      <p:pic>
        <p:nvPicPr>
          <p:cNvPr id="7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3513"/>
            <a:ext cx="1477962" cy="157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0552" y="301752"/>
            <a:ext cx="6400800" cy="1371600"/>
          </a:xfrm>
        </p:spPr>
        <p:txBody>
          <a:bodyPr/>
          <a:lstStyle>
            <a:lvl1pPr algn="l">
              <a:defRPr sz="36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0552" y="1828800"/>
            <a:ext cx="6400800" cy="457200"/>
          </a:xfrm>
        </p:spPr>
        <p:txBody>
          <a:bodyPr/>
          <a:lstStyle>
            <a:lvl1pPr marL="0" indent="0" algn="l">
              <a:buFont typeface="Times" pitchFamily="-96" charset="0"/>
              <a:buNone/>
              <a:def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alibri"/>
                <a:ea typeface="+mn-ea"/>
                <a:cs typeface="Calibri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83555" y="2357438"/>
            <a:ext cx="8592158" cy="4184650"/>
          </a:xfrm>
        </p:spPr>
        <p:txBody>
          <a:bodyPr>
            <a:normAutofit/>
          </a:bodyPr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53672101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1C030-50F8-CA47-9226-B1C07674AFBA}" type="datetime4">
              <a:rPr lang="en-US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58167-B9E7-1A40-AF68-7175F70EF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7924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no bullets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6ADAD-CBDF-6A41-9517-D5817E174BF9}" type="datetime4">
              <a:rPr lang="en-US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30B79-0E84-AA4A-ADD6-B58E317C46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5467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/number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1EFC4-C93A-1849-A968-B39082C4D7F3}" type="datetime4">
              <a:rPr lang="en-US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5FE12-D3B1-C949-8CD7-04818119E8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6388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1143000" indent="-22860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1143000" indent="-22860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E09A4-5CD4-5847-AB9D-106F5B72399F}" type="datetime4">
              <a:rPr lang="en-US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40108-5677-8940-A737-C8F074C6A6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0781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0B2D1-FAB7-4F47-AFEB-5F951A7D2A43}" type="datetime4">
              <a:rPr lang="en-US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5B3D1-FB9D-434E-BC8B-DA79AE81F9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2294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3A144-73F0-D244-A108-DBFF59A231F2}" type="datetime4">
              <a:rPr lang="en-US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87AB0-C0BD-3645-B244-762074D398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7467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8252B-628B-9849-BA6F-5BBF0D527D27}" type="datetime4">
              <a:rPr lang="en-US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43E13-EDEB-3E41-A2FF-9FEB849510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3789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No Ta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84346-3498-B747-9BF0-9EA88D2D5D15}" type="datetime4">
              <a:rPr lang="en-US"/>
              <a:pPr>
                <a:defRPr/>
              </a:pPr>
              <a:t>April 1, 2014</a:t>
            </a:fld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AFCCA-1B07-904F-9782-D2899396F2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11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width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A14B1-AF81-2346-ADCF-3512CF4F069A}" type="datetime4">
              <a:rPr lang="en-US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AF113-81EC-FC40-9783-053166B20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1421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9144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D3DE5-FB77-7444-BAED-CFB6B9611D76}" type="datetime4">
              <a:rPr lang="en-US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E5CCD-A900-F74F-843C-B061608204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6403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w/bullets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9144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9CC2F-3D8D-F443-9AB1-E768E485441C}" type="datetime4">
              <a:rPr lang="en-US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7EB11-AD43-E946-BB8E-EFF652DE66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4927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" y="1371599"/>
            <a:ext cx="8229600" cy="4343400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5C140-6B90-184B-B2B8-55573C472E73}" type="datetime4">
              <a:rPr lang="en-US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F350E-3550-2D49-82A9-DEA32186A7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0755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700C4-632A-BB42-A181-C8AD7CC8E8B3}" type="datetime4">
              <a:rPr lang="en-US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1A887-B238-2244-998B-AE1F0D8396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3456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ull width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0" indent="4763">
              <a:buNone/>
              <a:defRPr sz="2400"/>
            </a:lvl1pPr>
            <a:lvl2pPr marL="0" indent="0">
              <a:spcBef>
                <a:spcPts val="900"/>
              </a:spcBef>
              <a:buNone/>
              <a:defRPr sz="2000"/>
            </a:lvl2pPr>
            <a:lvl3pPr marL="0" indent="4763">
              <a:buNone/>
              <a:defRPr/>
            </a:lvl3pPr>
            <a:lvl4pPr marL="3175" indent="-3175">
              <a:buNone/>
              <a:defRPr/>
            </a:lvl4pPr>
            <a:lvl5pPr marL="0" indent="1588" defTabSz="919163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603C3-4656-5B49-91C4-C103A969406E}" type="datetime4">
              <a:rPr lang="en-US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F2D8A-2512-FD4A-A262-D2AB8BE27A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6651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width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477A3-61DB-014A-9024-EA675280F26D}" type="datetime4">
              <a:rPr lang="en-US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4CEE6-3049-2746-9C93-D3EFD55400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584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15DC4-81BE-3D4C-832E-62F167AC8291}" type="datetime4">
              <a:rPr lang="en-US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F09CB-D81E-1E40-9858-168A897CE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57639"/>
      </p:ext>
    </p:extLst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274638" y="246063"/>
            <a:ext cx="8594725" cy="6362700"/>
          </a:xfrm>
          <a:prstGeom prst="rect">
            <a:avLst/>
          </a:prstGeom>
          <a:solidFill>
            <a:srgbClr val="FDFF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hangingPunct="0"/>
            <a:endParaRPr lang="en-US" sz="2400">
              <a:solidFill>
                <a:srgbClr val="999999"/>
              </a:solidFill>
              <a:latin typeface="Arial" charset="0"/>
            </a:endParaRPr>
          </a:p>
        </p:txBody>
      </p:sp>
      <p:pic>
        <p:nvPicPr>
          <p:cNvPr id="1027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5792788"/>
            <a:ext cx="16478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03238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57200" y="6354763"/>
            <a:ext cx="2895600" cy="182562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 dirty="0">
                <a:solidFill>
                  <a:srgbClr val="717171"/>
                </a:solidFill>
                <a:latin typeface="Calibri"/>
                <a:ea typeface="+mn-ea"/>
                <a:cs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1828800" cy="182563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 smtClean="0">
                <a:solidFill>
                  <a:srgbClr val="717171"/>
                </a:solidFill>
                <a:latin typeface="Calibri"/>
                <a:ea typeface="+mn-ea"/>
                <a:cs typeface="Calibri"/>
              </a:defRPr>
            </a:lvl1pPr>
          </a:lstStyle>
          <a:p>
            <a:pPr>
              <a:defRPr/>
            </a:pPr>
            <a:fld id="{3E9F3DD5-E09F-634D-A829-01FA4124E20A}" type="datetime4">
              <a:rPr lang="en-US"/>
              <a:pPr>
                <a:defRPr/>
              </a:pPr>
              <a:t>April 1, 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457200" y="5991225"/>
            <a:ext cx="365125" cy="182563"/>
          </a:xfrm>
          <a:prstGeom prst="rect">
            <a:avLst/>
          </a:prstGeom>
        </p:spPr>
        <p:txBody>
          <a:bodyPr vert="horz" lIns="91440" tIns="0" rIns="0" bIns="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 smtClean="0">
                <a:solidFill>
                  <a:srgbClr val="717171"/>
                </a:solidFill>
                <a:latin typeface="Calibri"/>
                <a:ea typeface="+mn-ea"/>
                <a:cs typeface="Calibri"/>
              </a:defRPr>
            </a:lvl1pPr>
          </a:lstStyle>
          <a:p>
            <a:pPr>
              <a:defRPr/>
            </a:pPr>
            <a:fld id="{753FA651-C717-1242-937D-FAAB3B6BA0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lang="en-US" sz="2400" b="1" kern="1200" dirty="0">
          <a:solidFill>
            <a:srgbClr val="595959"/>
          </a:solidFill>
          <a:latin typeface="Cambria"/>
          <a:ea typeface="+mn-ea"/>
          <a:cs typeface="Cambria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effectLst>
            <a:outerShdw blurRad="38100" dist="38100" dir="2700000" algn="tl">
              <a:srgbClr val="000000"/>
            </a:outerShdw>
          </a:effectLst>
          <a:latin typeface="Cambria" charset="0"/>
          <a:ea typeface="ＭＳ Ｐゴシック" pitchFamily="-96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effectLst>
            <a:outerShdw blurRad="38100" dist="38100" dir="2700000" algn="tl">
              <a:srgbClr val="000000"/>
            </a:outerShdw>
          </a:effectLst>
          <a:latin typeface="Cambria" charset="0"/>
          <a:ea typeface="ＭＳ Ｐゴシック" pitchFamily="-96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effectLst>
            <a:outerShdw blurRad="38100" dist="38100" dir="2700000" algn="tl">
              <a:srgbClr val="000000"/>
            </a:outerShdw>
          </a:effectLst>
          <a:latin typeface="Cambria" charset="0"/>
          <a:ea typeface="ＭＳ Ｐゴシック" pitchFamily="-96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effectLst>
            <a:outerShdw blurRad="38100" dist="38100" dir="2700000" algn="tl">
              <a:srgbClr val="000000"/>
            </a:outerShdw>
          </a:effectLst>
          <a:latin typeface="Cambria" charset="0"/>
          <a:ea typeface="ＭＳ Ｐゴシック" pitchFamily="-9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9pPr>
    </p:titleStyle>
    <p:bodyStyle>
      <a:lvl1pPr marL="233363" indent="-233363" algn="l" rtl="0" fontAlgn="base">
        <a:spcBef>
          <a:spcPct val="20000"/>
        </a:spcBef>
        <a:spcAft>
          <a:spcPct val="0"/>
        </a:spcAft>
        <a:defRPr lang="en-US" sz="2400" kern="1200" dirty="0">
          <a:solidFill>
            <a:srgbClr val="595959"/>
          </a:solidFill>
          <a:latin typeface="Calibri"/>
          <a:ea typeface="+mn-ea"/>
          <a:cs typeface="Calibri"/>
        </a:defRPr>
      </a:lvl1pPr>
      <a:lvl2pPr marL="460375" indent="-285750" algn="l" rtl="0" fontAlgn="base">
        <a:spcBef>
          <a:spcPct val="20000"/>
        </a:spcBef>
        <a:spcAft>
          <a:spcPct val="0"/>
        </a:spcAft>
        <a:buFont typeface="Arial" charset="0"/>
        <a:buChar char="•"/>
        <a:defRPr lang="en-US" kern="1200" dirty="0">
          <a:solidFill>
            <a:srgbClr val="595959"/>
          </a:solidFill>
          <a:latin typeface="Calibri"/>
          <a:ea typeface="+mn-ea"/>
          <a:cs typeface="Calibri"/>
        </a:defRPr>
      </a:lvl2pPr>
      <a:lvl3pPr marL="687388" indent="-228600" algn="l" rtl="0" fontAlgn="base">
        <a:spcBef>
          <a:spcPct val="20000"/>
        </a:spcBef>
        <a:spcAft>
          <a:spcPct val="0"/>
        </a:spcAft>
        <a:buChar char="•"/>
        <a:defRPr lang="en-US" kern="1200" dirty="0">
          <a:solidFill>
            <a:srgbClr val="595959"/>
          </a:solidFill>
          <a:latin typeface="Calibri"/>
          <a:ea typeface="+mn-ea"/>
          <a:cs typeface="Calibri"/>
        </a:defRPr>
      </a:lvl3pPr>
      <a:lvl4pPr marL="922338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lang="en-US" kern="1200" dirty="0">
          <a:solidFill>
            <a:srgbClr val="595959"/>
          </a:solidFill>
          <a:latin typeface="Calibri"/>
          <a:ea typeface="+mn-ea"/>
          <a:cs typeface="Calibri"/>
        </a:defRPr>
      </a:lvl4pPr>
      <a:lvl5pPr marL="1136650" indent="-228600" algn="l" rtl="0" fontAlgn="base">
        <a:spcBef>
          <a:spcPct val="20000"/>
        </a:spcBef>
        <a:spcAft>
          <a:spcPct val="0"/>
        </a:spcAft>
        <a:buFont typeface="Arial" charset="0"/>
        <a:defRPr lang="en-US" kern="1200" dirty="0">
          <a:solidFill>
            <a:srgbClr val="595959"/>
          </a:solidFill>
          <a:latin typeface="Calibri"/>
          <a:ea typeface="+mn-ea"/>
          <a:cs typeface="Calibri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Sebastian.heiduschke@oregonstate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logs.oregonstate.edu/german111stem/class-activities/phase-day-1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erll.utexas.edu/gg/index.html" TargetMode="External"/><Relationship Id="rId4" Type="http://schemas.openxmlformats.org/officeDocument/2006/relationships/hyperlink" Target="http://www.youtube.com/playlist?list=PL2fCGQa2PY7CDJkKsRiYNC-7XxiU4I10f" TargetMode="External"/><Relationship Id="rId5" Type="http://schemas.openxmlformats.org/officeDocument/2006/relationships/hyperlink" Target="http://dict.leo.org/ende/index_d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erll.utexas.edu/dib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youtu.be/n1VYgbungcA?t=3m29s" TargetMode="External"/><Relationship Id="rId3" Type="http://schemas.openxmlformats.org/officeDocument/2006/relationships/hyperlink" Target="http://www.spelltool.com/de/index.php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youtu.be/pr7QadnsTXE" TargetMode="External"/><Relationship Id="rId3" Type="http://schemas.openxmlformats.org/officeDocument/2006/relationships/hyperlink" Target="http://data7.blog.de/media/587/6212587_9227b891ad_d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2130425" y="457200"/>
            <a:ext cx="6400800" cy="1371600"/>
          </a:xfrm>
        </p:spPr>
        <p:txBody>
          <a:bodyPr/>
          <a:lstStyle/>
          <a:p>
            <a:pPr algn="ctr"/>
            <a:r>
              <a:rPr lang="en-US" sz="3300" dirty="0" smtClean="0">
                <a:latin typeface="Cambria" charset="0"/>
                <a:ea typeface="ＭＳ Ｐゴシック" charset="0"/>
              </a:rPr>
              <a:t>GER 111/511</a:t>
            </a:r>
            <a:br>
              <a:rPr lang="en-US" sz="3300" dirty="0" smtClean="0">
                <a:latin typeface="Cambria" charset="0"/>
                <a:ea typeface="ＭＳ Ｐゴシック" charset="0"/>
              </a:rPr>
            </a:br>
            <a:r>
              <a:rPr lang="en-US" sz="3300" dirty="0" smtClean="0">
                <a:latin typeface="Cambria" charset="0"/>
                <a:ea typeface="ＭＳ Ｐゴシック" charset="0"/>
              </a:rPr>
              <a:t>First Year German (STEM)</a:t>
            </a:r>
            <a:endParaRPr sz="3300" dirty="0">
              <a:latin typeface="Cambria" charset="0"/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0118" y="3003176"/>
            <a:ext cx="418095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Sebastian Heiduschke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Sebastian.heiduschke@oregonstate.edu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(541) 737-3957 [voice]</a:t>
            </a:r>
          </a:p>
          <a:p>
            <a:r>
              <a:rPr lang="en-US" dirty="0" smtClean="0"/>
              <a:t>(541) 602-6360 [text]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See the syllabus and the blog </a:t>
            </a:r>
            <a:r>
              <a:rPr lang="en-US" dirty="0"/>
              <a:t>for details </a:t>
            </a:r>
            <a:r>
              <a:rPr lang="en-US" dirty="0">
                <a:hlinkClick r:id="rId2"/>
              </a:rPr>
              <a:t>http://blogs.oregonstate.edu/german111stem/class-activities/phase-day-1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Want some R&amp;R? Free screening of film GOLD on Sunday, Monday, and Thursday at the </a:t>
            </a:r>
            <a:r>
              <a:rPr lang="en-US" dirty="0" err="1" smtClean="0"/>
              <a:t>Darkside</a:t>
            </a:r>
            <a:r>
              <a:rPr lang="en-US" dirty="0" smtClean="0"/>
              <a:t> Cinema.</a:t>
            </a:r>
          </a:p>
          <a:p>
            <a:r>
              <a:rPr lang="en-US" dirty="0" smtClean="0"/>
              <a:t>And now… finish class like you would at a German university…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A14B1-AF81-2346-ADCF-3512CF4F069A}" type="datetime4">
              <a:rPr lang="en-US" smtClean="0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3AF113-81EC-FC40-9783-053166B204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43749"/>
      </p:ext>
    </p:extLst>
  </p:cSld>
  <p:clrMapOvr>
    <a:masterClrMapping/>
  </p:clrMapOvr>
  <p:transition xmlns:p14="http://schemas.microsoft.com/office/powerpoint/2010/main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A14B1-AF81-2346-ADCF-3512CF4F069A}" type="datetime4">
              <a:rPr lang="en-US" smtClean="0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3AF113-81EC-FC40-9783-053166B204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8" name="Picture 7" descr="en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148" y="381000"/>
            <a:ext cx="6648825" cy="531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439499"/>
      </p:ext>
    </p:extLst>
  </p:cSld>
  <p:clrMapOvr>
    <a:masterClrMapping/>
  </p:clrMapOvr>
  <p:transition xmlns:p14="http://schemas.microsoft.com/office/powerpoint/2010/main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2130425" y="457200"/>
            <a:ext cx="6400800" cy="1371600"/>
          </a:xfrm>
        </p:spPr>
        <p:txBody>
          <a:bodyPr/>
          <a:lstStyle/>
          <a:p>
            <a:pPr algn="ctr"/>
            <a:r>
              <a:rPr lang="en-US" sz="3300" dirty="0" smtClean="0">
                <a:latin typeface="Cambria" charset="0"/>
                <a:ea typeface="ＭＳ Ｐゴシック" charset="0"/>
              </a:rPr>
              <a:t>GER 111/511</a:t>
            </a:r>
            <a:br>
              <a:rPr lang="en-US" sz="3300" dirty="0" smtClean="0">
                <a:latin typeface="Cambria" charset="0"/>
                <a:ea typeface="ＭＳ Ｐゴシック" charset="0"/>
              </a:rPr>
            </a:br>
            <a:r>
              <a:rPr lang="en-US" sz="3300" dirty="0" smtClean="0">
                <a:latin typeface="Cambria" charset="0"/>
                <a:ea typeface="ＭＳ Ｐゴシック" charset="0"/>
              </a:rPr>
              <a:t>First Year German (STEM)</a:t>
            </a:r>
            <a:endParaRPr sz="3300" dirty="0">
              <a:latin typeface="Cambria" charset="0"/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2588" y="3003176"/>
            <a:ext cx="79186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Guten</a:t>
            </a:r>
            <a:r>
              <a:rPr lang="en-US" dirty="0" smtClean="0"/>
              <a:t> Tag! Mein Name </a:t>
            </a:r>
            <a:r>
              <a:rPr lang="en-US" dirty="0" err="1" smtClean="0"/>
              <a:t>ist</a:t>
            </a:r>
            <a:r>
              <a:rPr lang="en-US" dirty="0" smtClean="0"/>
              <a:t> Sebastian Heiduschke.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Ihr</a:t>
            </a:r>
            <a:r>
              <a:rPr lang="en-US" dirty="0" smtClean="0"/>
              <a:t> Professor </a:t>
            </a:r>
            <a:r>
              <a:rPr lang="en-US" dirty="0" err="1" smtClean="0"/>
              <a:t>f</a:t>
            </a:r>
            <a:r>
              <a:rPr lang="en-US" dirty="0" err="1" smtClean="0"/>
              <a:t>ür</a:t>
            </a:r>
            <a:r>
              <a:rPr lang="en-US" dirty="0" smtClean="0"/>
              <a:t> Deutsch 111/511.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Name?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016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Unser Plan </a:t>
            </a:r>
            <a:r>
              <a:rPr lang="en-US" dirty="0" err="1" smtClean="0"/>
              <a:t>heute</a:t>
            </a:r>
            <a:r>
              <a:rPr lang="en-US" dirty="0" smtClean="0"/>
              <a:t> (our plan/ agenda today)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Kursplan</a:t>
            </a:r>
            <a:r>
              <a:rPr lang="en-US" dirty="0" smtClean="0"/>
              <a:t> (syllabus)</a:t>
            </a:r>
          </a:p>
          <a:p>
            <a:r>
              <a:rPr lang="en-US" dirty="0" smtClean="0"/>
              <a:t>Learning goals, individual outcomes, personalized assessment</a:t>
            </a:r>
          </a:p>
          <a:p>
            <a:r>
              <a:rPr lang="en-US" dirty="0" smtClean="0"/>
              <a:t>Learning tools and resources online (blog, wiki, open access material)</a:t>
            </a:r>
          </a:p>
          <a:p>
            <a:r>
              <a:rPr lang="en-US" dirty="0" smtClean="0"/>
              <a:t>The basics: the letters (pronunciation, alphabet)</a:t>
            </a:r>
          </a:p>
          <a:p>
            <a:r>
              <a:rPr lang="en-US" dirty="0" smtClean="0"/>
              <a:t>IRB</a:t>
            </a:r>
          </a:p>
          <a:p>
            <a:r>
              <a:rPr lang="en-US" dirty="0" smtClean="0"/>
              <a:t>The basics: the numbers (counting from 0 to infinity)</a:t>
            </a:r>
          </a:p>
          <a:p>
            <a:r>
              <a:rPr lang="en-US" dirty="0" smtClean="0"/>
              <a:t>Homework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A14B1-AF81-2346-ADCF-3512CF4F069A}" type="datetime4">
              <a:rPr lang="en-US" smtClean="0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3AF113-81EC-FC40-9783-053166B204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36023"/>
      </p:ext>
    </p:extLst>
  </p:cSld>
  <p:clrMapOvr>
    <a:masterClrMapping/>
  </p:clrMapOvr>
  <p:transition xmlns:p14="http://schemas.microsoft.com/office/powerpoint/2010/main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Der </a:t>
            </a:r>
            <a:r>
              <a:rPr lang="en-US" dirty="0" err="1"/>
              <a:t>Kursplan</a:t>
            </a:r>
            <a:r>
              <a:rPr lang="en-US" dirty="0"/>
              <a:t> (syllabus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need for technology: phones, tablets, notebooks, twitter, </a:t>
            </a:r>
            <a:r>
              <a:rPr lang="en-US" dirty="0" err="1" smtClean="0"/>
              <a:t>facebook</a:t>
            </a:r>
            <a:r>
              <a:rPr lang="en-US" dirty="0" smtClean="0"/>
              <a:t>, </a:t>
            </a:r>
            <a:r>
              <a:rPr lang="en-US" dirty="0" err="1" smtClean="0"/>
              <a:t>youtube</a:t>
            </a:r>
            <a:r>
              <a:rPr lang="en-US" dirty="0" smtClean="0"/>
              <a:t>, </a:t>
            </a:r>
            <a:r>
              <a:rPr lang="en-US" dirty="0" err="1" smtClean="0"/>
              <a:t>instagram</a:t>
            </a:r>
            <a:r>
              <a:rPr lang="en-US" dirty="0" smtClean="0"/>
              <a:t>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 quizzes, no tests, no midterm, no final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 textbooks – create your own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 busy 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Four phases: foundations, subject-specific project, interdisciplinary project, project presentation and assessment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A14B1-AF81-2346-ADCF-3512CF4F069A}" type="datetime4">
              <a:rPr lang="en-US" smtClean="0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3AF113-81EC-FC40-9783-053166B204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00374"/>
      </p:ext>
    </p:extLst>
  </p:cSld>
  <p:clrMapOvr>
    <a:masterClrMapping/>
  </p:clrMapOvr>
  <p:transition xmlns:p14="http://schemas.microsoft.com/office/powerpoint/2010/main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Learning goals, individual outcomes, personalized </a:t>
            </a:r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your blog now or later (</a:t>
            </a:r>
            <a:r>
              <a:rPr lang="en-US" dirty="0" err="1" smtClean="0"/>
              <a:t>blogs.oregonstate.edu</a:t>
            </a:r>
            <a:r>
              <a:rPr lang="en-US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Look at the learning outcomes 1-5 on the syllabus. How would you like to achieve them? What kind of vocabulary, phrases, sentences? What is realistic?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Look at the evaluation criteria. Would you like to shift your assessment in a different way? Combine learning blog and textbook wiki?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there anything else you will need to be successful in this course?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A14B1-AF81-2346-ADCF-3512CF4F069A}" type="datetime4">
              <a:rPr lang="en-US" smtClean="0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3AF113-81EC-FC40-9783-053166B204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97482"/>
      </p:ext>
    </p:extLst>
  </p:cSld>
  <p:clrMapOvr>
    <a:masterClrMapping/>
  </p:clrMapOvr>
  <p:transition xmlns:p14="http://schemas.microsoft.com/office/powerpoint/2010/main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(Some) Learning </a:t>
            </a:r>
            <a:r>
              <a:rPr lang="en-US" dirty="0"/>
              <a:t>tools and resources online (blog, wiki, open access material)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Instructor blog GER 111/511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Your blog and/ or your wiki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Deutsch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Blick</a:t>
            </a:r>
            <a:r>
              <a:rPr lang="en-US" dirty="0" smtClean="0"/>
              <a:t> (open access textbook, also </a:t>
            </a:r>
            <a:r>
              <a:rPr lang="en-US" dirty="0" err="1" smtClean="0"/>
              <a:t>ebook</a:t>
            </a:r>
            <a:r>
              <a:rPr lang="en-US" dirty="0" smtClean="0"/>
              <a:t> </a:t>
            </a:r>
            <a:r>
              <a:rPr lang="en-US" dirty="0" err="1" smtClean="0"/>
              <a:t>pdf</a:t>
            </a:r>
            <a:r>
              <a:rPr lang="en-US" dirty="0"/>
              <a:t>) </a:t>
            </a:r>
            <a:r>
              <a:rPr lang="en-US" dirty="0">
                <a:hlinkClick r:id="rId2"/>
              </a:rPr>
              <a:t>http://www.coerll.utexas.edu/dib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Grimm Grammar (open access grammar</a:t>
            </a:r>
            <a:r>
              <a:rPr lang="en-US" dirty="0"/>
              <a:t>, exercises</a:t>
            </a:r>
            <a:r>
              <a:rPr lang="en-US" dirty="0" smtClean="0"/>
              <a:t>)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://www.coerll.utexas.edu/gg/</a:t>
            </a:r>
            <a:r>
              <a:rPr lang="en-US" dirty="0" smtClean="0">
                <a:hlinkClick r:id="rId3"/>
              </a:rPr>
              <a:t>index.html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Hammer Grammar (open access video grammar, Khan </a:t>
            </a:r>
            <a:r>
              <a:rPr lang="en-US" dirty="0"/>
              <a:t>academy style) </a:t>
            </a:r>
            <a:r>
              <a:rPr lang="en-US" dirty="0">
                <a:hlinkClick r:id="rId4"/>
              </a:rPr>
              <a:t>http://www.youtube.com/playlist?list=PL2fCGQa2PY7CDJkKsRiYNC-</a:t>
            </a:r>
            <a:r>
              <a:rPr lang="en-US" dirty="0" smtClean="0">
                <a:hlinkClick r:id="rId4"/>
              </a:rPr>
              <a:t>7XxiU4I10f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Leo dictionary, also </a:t>
            </a:r>
            <a:r>
              <a:rPr lang="en-US" dirty="0"/>
              <a:t>for pronunciation </a:t>
            </a:r>
            <a:r>
              <a:rPr lang="en-US" dirty="0">
                <a:hlinkClick r:id="rId5"/>
              </a:rPr>
              <a:t>http://dict.leo.org/ende/</a:t>
            </a:r>
            <a:r>
              <a:rPr lang="en-US" dirty="0" smtClean="0">
                <a:hlinkClick r:id="rId5"/>
              </a:rPr>
              <a:t>index_de.html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A14B1-AF81-2346-ADCF-3512CF4F069A}" type="datetime4">
              <a:rPr lang="en-US" smtClean="0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3AF113-81EC-FC40-9783-053166B204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12423"/>
      </p:ext>
    </p:extLst>
  </p:cSld>
  <p:clrMapOvr>
    <a:masterClrMapping/>
  </p:clrMapOvr>
  <p:transition xmlns:p14="http://schemas.microsoft.com/office/powerpoint/2010/main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basics: the letters (pronunciation, alphabet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Mein Name </a:t>
            </a:r>
            <a:r>
              <a:rPr lang="en-US" sz="2800" dirty="0" err="1" smtClean="0"/>
              <a:t>ist</a:t>
            </a:r>
            <a:r>
              <a:rPr lang="en-US" sz="2800" dirty="0"/>
              <a:t> </a:t>
            </a:r>
            <a:r>
              <a:rPr lang="en-US" sz="2800" u="sng" dirty="0" smtClean="0"/>
              <a:t>Sebastian</a:t>
            </a:r>
            <a:r>
              <a:rPr lang="en-US" sz="2800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Wie</a:t>
            </a:r>
            <a:r>
              <a:rPr lang="en-US" sz="2800" dirty="0" smtClean="0"/>
              <a:t> </a:t>
            </a:r>
            <a:r>
              <a:rPr lang="en-US" sz="2800" dirty="0" err="1" smtClean="0"/>
              <a:t>buchstabiert</a:t>
            </a:r>
            <a:r>
              <a:rPr lang="en-US" sz="2800" dirty="0" smtClean="0"/>
              <a:t> man das? (</a:t>
            </a:r>
            <a:r>
              <a:rPr lang="en-US" sz="2800" dirty="0" err="1" smtClean="0"/>
              <a:t>buchstabieren</a:t>
            </a:r>
            <a:r>
              <a:rPr lang="en-US" sz="2800" dirty="0" smtClean="0"/>
              <a:t> - to spell)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u="sng" dirty="0" smtClean="0"/>
              <a:t>Sebastian</a:t>
            </a:r>
            <a:r>
              <a:rPr lang="en-US" sz="2800" dirty="0" smtClean="0"/>
              <a:t> </a:t>
            </a:r>
            <a:r>
              <a:rPr lang="en-US" sz="2800" dirty="0" err="1" smtClean="0"/>
              <a:t>buchstabiert</a:t>
            </a:r>
            <a:r>
              <a:rPr lang="en-US" sz="2800" dirty="0" smtClean="0"/>
              <a:t> man S-E-B-A-S-T-I-A-N.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Schauen</a:t>
            </a:r>
            <a:r>
              <a:rPr lang="en-US" sz="2800" dirty="0" smtClean="0"/>
              <a:t> </a:t>
            </a:r>
            <a:r>
              <a:rPr lang="en-US" sz="2800" dirty="0" err="1" smtClean="0"/>
              <a:t>Sie</a:t>
            </a:r>
            <a:r>
              <a:rPr lang="en-US" sz="2800" dirty="0" smtClean="0"/>
              <a:t> das Video</a:t>
            </a:r>
            <a:r>
              <a:rPr lang="en-US" sz="2800" dirty="0"/>
              <a:t>: </a:t>
            </a:r>
            <a:r>
              <a:rPr lang="en-US" sz="2800" dirty="0">
                <a:hlinkClick r:id="rId2"/>
              </a:rPr>
              <a:t>http://youtu.be/n1VYgbungcA?t=</a:t>
            </a:r>
            <a:r>
              <a:rPr lang="en-US" sz="2800" dirty="0" smtClean="0">
                <a:hlinkClick r:id="rId2"/>
              </a:rPr>
              <a:t>3m29s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Buchstabieren</a:t>
            </a:r>
            <a:r>
              <a:rPr lang="en-US" sz="2800" dirty="0" smtClean="0"/>
              <a:t> </a:t>
            </a:r>
            <a:r>
              <a:rPr lang="en-US" sz="2800" dirty="0" err="1" smtClean="0"/>
              <a:t>Sie</a:t>
            </a:r>
            <a:r>
              <a:rPr lang="en-US" sz="2800" dirty="0" smtClean="0"/>
              <a:t> am </a:t>
            </a:r>
            <a:r>
              <a:rPr lang="en-US" sz="2800" dirty="0" err="1" smtClean="0"/>
              <a:t>Telefon</a:t>
            </a:r>
            <a:r>
              <a:rPr lang="en-US" sz="2800" dirty="0" smtClean="0"/>
              <a:t> </a:t>
            </a:r>
            <a:r>
              <a:rPr lang="en-US" sz="2800" dirty="0" err="1" smtClean="0"/>
              <a:t>mit</a:t>
            </a:r>
            <a:r>
              <a:rPr lang="en-US" sz="2800" dirty="0" smtClean="0"/>
              <a:t> DIN 5009</a:t>
            </a:r>
            <a:r>
              <a:rPr lang="en-US" sz="2800" dirty="0"/>
              <a:t>: </a:t>
            </a:r>
            <a:r>
              <a:rPr lang="en-US" sz="2800" dirty="0">
                <a:hlinkClick r:id="rId3"/>
              </a:rPr>
              <a:t>http://www.spelltool.com/de/</a:t>
            </a:r>
            <a:r>
              <a:rPr lang="en-US" sz="2800" dirty="0" smtClean="0">
                <a:hlinkClick r:id="rId3"/>
              </a:rPr>
              <a:t>index.php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endParaRPr lang="en-US" sz="2800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A14B1-AF81-2346-ADCF-3512CF4F069A}" type="datetime4">
              <a:rPr lang="en-US" smtClean="0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3AF113-81EC-FC40-9783-053166B204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81882"/>
      </p:ext>
    </p:extLst>
  </p:cSld>
  <p:clrMapOvr>
    <a:masterClrMapping/>
  </p:clrMapOvr>
  <p:transition xmlns:p14="http://schemas.microsoft.com/office/powerpoint/2010/main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IRB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German for STEM</a:t>
            </a:r>
          </a:p>
          <a:p>
            <a:endParaRPr lang="en-US" dirty="0"/>
          </a:p>
          <a:p>
            <a:r>
              <a:rPr lang="en-US" dirty="0" smtClean="0"/>
              <a:t>Please code the handout with your initials (first, middle, last)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A14B1-AF81-2346-ADCF-3512CF4F069A}" type="datetime4">
              <a:rPr lang="en-US" smtClean="0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3AF113-81EC-FC40-9783-053166B204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41679"/>
      </p:ext>
    </p:extLst>
  </p:cSld>
  <p:clrMapOvr>
    <a:masterClrMapping/>
  </p:clrMapOvr>
  <p:transition xmlns:p14="http://schemas.microsoft.com/office/powerpoint/2010/main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basics: the numbers (counting from 0 to infinity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700" dirty="0" err="1" smtClean="0"/>
              <a:t>Meine</a:t>
            </a:r>
            <a:r>
              <a:rPr lang="en-US" sz="2700" dirty="0" smtClean="0"/>
              <a:t> </a:t>
            </a:r>
            <a:r>
              <a:rPr lang="en-US" sz="2700" dirty="0" err="1" smtClean="0"/>
              <a:t>Handynummer</a:t>
            </a:r>
            <a:r>
              <a:rPr lang="en-US" sz="2700" dirty="0" smtClean="0"/>
              <a:t> (cell phone number) </a:t>
            </a:r>
            <a:r>
              <a:rPr lang="en-US" sz="2700" dirty="0" err="1" smtClean="0"/>
              <a:t>ist</a:t>
            </a:r>
            <a:r>
              <a:rPr lang="en-US" sz="2700" dirty="0" smtClean="0"/>
              <a:t> 541-602-6360.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700" dirty="0" smtClean="0"/>
              <a:t>Du </a:t>
            </a:r>
            <a:r>
              <a:rPr lang="en-US" sz="2700" dirty="0" err="1" smtClean="0"/>
              <a:t>kannst</a:t>
            </a:r>
            <a:r>
              <a:rPr lang="en-US" sz="2700" dirty="0" smtClean="0"/>
              <a:t> </a:t>
            </a:r>
            <a:r>
              <a:rPr lang="en-US" sz="2700" dirty="0" err="1" smtClean="0"/>
              <a:t>mir</a:t>
            </a:r>
            <a:r>
              <a:rPr lang="en-US" sz="2700" dirty="0" smtClean="0"/>
              <a:t> </a:t>
            </a:r>
            <a:r>
              <a:rPr lang="en-US" sz="2700" dirty="0" err="1" smtClean="0"/>
              <a:t>simsen</a:t>
            </a:r>
            <a:r>
              <a:rPr lang="en-US" sz="2700" dirty="0" smtClean="0"/>
              <a:t> (</a:t>
            </a:r>
            <a:r>
              <a:rPr lang="en-US" sz="2700" dirty="0" err="1" smtClean="0"/>
              <a:t>simsen</a:t>
            </a:r>
            <a:r>
              <a:rPr lang="en-US" sz="2700" dirty="0" smtClean="0"/>
              <a:t> – to send a text message).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700" dirty="0" err="1" smtClean="0"/>
              <a:t>Schauen</a:t>
            </a:r>
            <a:r>
              <a:rPr lang="en-US" sz="2700" dirty="0" smtClean="0"/>
              <a:t> </a:t>
            </a:r>
            <a:r>
              <a:rPr lang="en-US" sz="2700" dirty="0" err="1" smtClean="0"/>
              <a:t>Sie</a:t>
            </a:r>
            <a:r>
              <a:rPr lang="en-US" sz="2700" dirty="0"/>
              <a:t> das Video: </a:t>
            </a:r>
            <a:r>
              <a:rPr lang="en-US" sz="2700" dirty="0">
                <a:hlinkClick r:id="rId2"/>
              </a:rPr>
              <a:t>http://youtu.be/</a:t>
            </a:r>
            <a:r>
              <a:rPr lang="en-US" sz="2700" dirty="0" smtClean="0">
                <a:hlinkClick r:id="rId2"/>
              </a:rPr>
              <a:t>pr7QadnsTXE</a:t>
            </a:r>
            <a:endParaRPr lang="en-US" sz="27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700" dirty="0" err="1" smtClean="0"/>
              <a:t>Hier</a:t>
            </a:r>
            <a:r>
              <a:rPr lang="en-US" sz="2700" dirty="0"/>
              <a:t> </a:t>
            </a:r>
            <a:r>
              <a:rPr lang="en-US" sz="2700" dirty="0" err="1" smtClean="0"/>
              <a:t>sind</a:t>
            </a:r>
            <a:r>
              <a:rPr lang="en-US" sz="2700" dirty="0" smtClean="0"/>
              <a:t> die </a:t>
            </a:r>
            <a:r>
              <a:rPr lang="en-US" sz="2700" dirty="0" err="1" smtClean="0"/>
              <a:t>Zahlen</a:t>
            </a:r>
            <a:r>
              <a:rPr lang="en-US" sz="2700" dirty="0" smtClean="0"/>
              <a:t> </a:t>
            </a:r>
            <a:r>
              <a:rPr lang="en-US" sz="2700" dirty="0" err="1" smtClean="0"/>
              <a:t>als</a:t>
            </a:r>
            <a:r>
              <a:rPr lang="en-US" sz="2700" dirty="0" smtClean="0"/>
              <a:t> </a:t>
            </a:r>
            <a:r>
              <a:rPr lang="en-US" sz="2700" dirty="0" err="1" smtClean="0"/>
              <a:t>Tabelle</a:t>
            </a:r>
            <a:r>
              <a:rPr lang="en-US" sz="2700" dirty="0" smtClean="0"/>
              <a:t>: </a:t>
            </a:r>
            <a:r>
              <a:rPr lang="is-IS" sz="2700" dirty="0">
                <a:hlinkClick r:id="rId3"/>
              </a:rPr>
              <a:t>http://data7.blog.de/media/587/</a:t>
            </a:r>
            <a:r>
              <a:rPr lang="is-IS" sz="2700" dirty="0" smtClean="0">
                <a:hlinkClick r:id="rId3"/>
              </a:rPr>
              <a:t>6212587_9227b891ad_d.pdf</a:t>
            </a:r>
            <a:endParaRPr lang="is-IS" sz="27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700" dirty="0" err="1" smtClean="0"/>
              <a:t>Simsen</a:t>
            </a:r>
            <a:r>
              <a:rPr lang="en-US" sz="2700" dirty="0" smtClean="0"/>
              <a:t> </a:t>
            </a:r>
            <a:r>
              <a:rPr lang="en-US" sz="2700" dirty="0" err="1" smtClean="0"/>
              <a:t>Sie</a:t>
            </a:r>
            <a:r>
              <a:rPr lang="en-US" sz="2700" dirty="0" smtClean="0"/>
              <a:t> </a:t>
            </a:r>
            <a:r>
              <a:rPr lang="en-US" sz="2700" dirty="0" err="1" smtClean="0"/>
              <a:t>Ihrem</a:t>
            </a:r>
            <a:r>
              <a:rPr lang="en-US" sz="2700" dirty="0" smtClean="0"/>
              <a:t> </a:t>
            </a:r>
            <a:r>
              <a:rPr lang="en-US" sz="2700" dirty="0" err="1" smtClean="0"/>
              <a:t>Nachbarn</a:t>
            </a:r>
            <a:r>
              <a:rPr lang="en-US" sz="27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A14B1-AF81-2346-ADCF-3512CF4F069A}" type="datetime4">
              <a:rPr lang="en-US" smtClean="0"/>
              <a:pPr>
                <a:defRPr/>
              </a:pPr>
              <a:t>April 1, 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3AF113-81EC-FC40-9783-053166B204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63721"/>
      </p:ext>
    </p:extLst>
  </p:cSld>
  <p:clrMapOvr>
    <a:masterClrMapping/>
  </p:clrMapOvr>
  <p:transition xmlns:p14="http://schemas.microsoft.com/office/powerpoint/2010/main">
    <p:fade/>
  </p:transition>
</p:sld>
</file>

<file path=ppt/theme/theme1.xml><?xml version="1.0" encoding="utf-8"?>
<a:theme xmlns:a="http://schemas.openxmlformats.org/drawingml/2006/main" name="OSU_Template">
  <a:themeElements>
    <a:clrScheme name="OSU Color Palette">
      <a:dk1>
        <a:srgbClr val="D85A1A"/>
      </a:dk1>
      <a:lt1>
        <a:srgbClr val="615042"/>
      </a:lt1>
      <a:dk2>
        <a:srgbClr val="9D601E"/>
      </a:dk2>
      <a:lt2>
        <a:srgbClr val="ABADA4"/>
      </a:lt2>
      <a:accent1>
        <a:srgbClr val="C6C0B7"/>
      </a:accent1>
      <a:accent2>
        <a:srgbClr val="6B859E"/>
      </a:accent2>
      <a:accent3>
        <a:srgbClr val="A7C4C9"/>
      </a:accent3>
      <a:accent4>
        <a:srgbClr val="F3D08E"/>
      </a:accent4>
      <a:accent5>
        <a:srgbClr val="B3BA35"/>
      </a:accent5>
      <a:accent6>
        <a:srgbClr val="561F4B"/>
      </a:accent6>
      <a:hlink>
        <a:srgbClr val="000000"/>
      </a:hlink>
      <a:folHlink>
        <a:srgbClr val="000000"/>
      </a:folHlink>
    </a:clrScheme>
    <a:fontScheme name="Blank Presentation">
      <a:majorFont>
        <a:latin typeface="Tahoma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12806</TotalTime>
  <Words>632</Words>
  <Application>Microsoft Macintosh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OSU_Template</vt:lpstr>
      <vt:lpstr>GER 111/511 First Year German (STEM)</vt:lpstr>
      <vt:lpstr>GER 111/511 First Year German (STEM)</vt:lpstr>
      <vt:lpstr>Unser Plan heute (our plan/ agenda today)</vt:lpstr>
      <vt:lpstr>Der Kursplan (syllabus)</vt:lpstr>
      <vt:lpstr>Learning goals, individual outcomes, personalized assessment</vt:lpstr>
      <vt:lpstr>(Some) Learning tools and resources online (blog, wiki, open access material) </vt:lpstr>
      <vt:lpstr>The basics: the letters (pronunciation, alphabet)</vt:lpstr>
      <vt:lpstr>IRB</vt:lpstr>
      <vt:lpstr>The basics: the numbers (counting from 0 to infinity)</vt:lpstr>
      <vt:lpstr>Homework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Gary Dulude</dc:creator>
  <cp:lastModifiedBy>Sebastian Heiduschke</cp:lastModifiedBy>
  <cp:revision>121</cp:revision>
  <cp:lastPrinted>2014-03-11T20:54:06Z</cp:lastPrinted>
  <dcterms:created xsi:type="dcterms:W3CDTF">2010-01-08T17:54:28Z</dcterms:created>
  <dcterms:modified xsi:type="dcterms:W3CDTF">2014-04-02T00:19:57Z</dcterms:modified>
</cp:coreProperties>
</file>