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71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7" r:id="rId3"/>
    <p:sldId id="293" r:id="rId4"/>
    <p:sldId id="288" r:id="rId5"/>
    <p:sldId id="268" r:id="rId6"/>
    <p:sldId id="260" r:id="rId7"/>
    <p:sldId id="294" r:id="rId8"/>
    <p:sldId id="277" r:id="rId9"/>
    <p:sldId id="295" r:id="rId10"/>
    <p:sldId id="269" r:id="rId11"/>
    <p:sldId id="297" r:id="rId12"/>
    <p:sldId id="270" r:id="rId13"/>
    <p:sldId id="298" r:id="rId14"/>
    <p:sldId id="276" r:id="rId15"/>
    <p:sldId id="299" r:id="rId16"/>
    <p:sldId id="271" r:id="rId17"/>
    <p:sldId id="300" r:id="rId18"/>
    <p:sldId id="273" r:id="rId19"/>
    <p:sldId id="274" r:id="rId20"/>
    <p:sldId id="280" r:id="rId2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20" charset="0"/>
        <a:ea typeface="ＭＳ Ｐゴシック" pitchFamily="-120" charset="-128"/>
        <a:cs typeface="ＭＳ Ｐゴシック" pitchFamily="-120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20" charset="0"/>
        <a:ea typeface="ＭＳ Ｐゴシック" pitchFamily="-120" charset="-128"/>
        <a:cs typeface="ＭＳ Ｐゴシック" pitchFamily="-120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20" charset="0"/>
        <a:ea typeface="ＭＳ Ｐゴシック" pitchFamily="-120" charset="-128"/>
        <a:cs typeface="ＭＳ Ｐゴシック" pitchFamily="-120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20" charset="0"/>
        <a:ea typeface="ＭＳ Ｐゴシック" pitchFamily="-120" charset="-128"/>
        <a:cs typeface="ＭＳ Ｐゴシック" pitchFamily="-120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20" charset="0"/>
        <a:ea typeface="ＭＳ Ｐゴシック" pitchFamily="-120" charset="-128"/>
        <a:cs typeface="ＭＳ Ｐゴシック" pitchFamily="-120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20" charset="0"/>
        <a:ea typeface="ＭＳ Ｐゴシック" pitchFamily="-120" charset="-128"/>
        <a:cs typeface="ＭＳ Ｐゴシック" pitchFamily="-120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20" charset="0"/>
        <a:ea typeface="ＭＳ Ｐゴシック" pitchFamily="-120" charset="-128"/>
        <a:cs typeface="ＭＳ Ｐゴシック" pitchFamily="-120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20" charset="0"/>
        <a:ea typeface="ＭＳ Ｐゴシック" pitchFamily="-120" charset="-128"/>
        <a:cs typeface="ＭＳ Ｐゴシック" pitchFamily="-120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20" charset="0"/>
        <a:ea typeface="ＭＳ Ｐゴシック" pitchFamily="-120" charset="-128"/>
        <a:cs typeface="ＭＳ Ｐゴシック" pitchFamily="-120" charset="-128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59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99" autoAdjust="0"/>
  </p:normalViewPr>
  <p:slideViewPr>
    <p:cSldViewPr snapToGrid="0" snapToObjects="1">
      <p:cViewPr>
        <p:scale>
          <a:sx n="114" d="100"/>
          <a:sy n="114" d="100"/>
        </p:scale>
        <p:origin x="-246" y="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62300B-2F76-416A-AEFF-03FE5794320C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469CB88-3711-4D2D-AA8A-EA10A09754FF}">
      <dgm:prSet phldrT="[Text]"/>
      <dgm:spPr/>
      <dgm:t>
        <a:bodyPr/>
        <a:lstStyle/>
        <a:p>
          <a:pPr algn="ctr"/>
          <a:r>
            <a:rPr lang="en-US" dirty="0" smtClean="0"/>
            <a:t>Associate’s Degree</a:t>
          </a:r>
          <a:endParaRPr lang="en-US" dirty="0"/>
        </a:p>
      </dgm:t>
    </dgm:pt>
    <dgm:pt modelId="{7B318997-A987-46A2-9E74-A00F56A1DF38}" type="parTrans" cxnId="{05B89E5B-4BDC-4F3D-8D59-1783D1A0BAE6}">
      <dgm:prSet/>
      <dgm:spPr/>
      <dgm:t>
        <a:bodyPr/>
        <a:lstStyle/>
        <a:p>
          <a:endParaRPr lang="en-US"/>
        </a:p>
      </dgm:t>
    </dgm:pt>
    <dgm:pt modelId="{16EF7D77-33A7-430C-B866-69C69A88C6C4}" type="sibTrans" cxnId="{05B89E5B-4BDC-4F3D-8D59-1783D1A0BAE6}">
      <dgm:prSet/>
      <dgm:spPr/>
      <dgm:t>
        <a:bodyPr/>
        <a:lstStyle/>
        <a:p>
          <a:endParaRPr lang="en-US"/>
        </a:p>
      </dgm:t>
    </dgm:pt>
    <dgm:pt modelId="{256CD6FF-30E6-4DB6-A082-E7F809670427}">
      <dgm:prSet phldrT="[Text]"/>
      <dgm:spPr/>
      <dgm:t>
        <a:bodyPr/>
        <a:lstStyle/>
        <a:p>
          <a:pPr algn="ctr"/>
          <a:r>
            <a:rPr lang="en-US" dirty="0" smtClean="0"/>
            <a:t>Bachelor’s Degree in Science/Art</a:t>
          </a:r>
          <a:endParaRPr lang="en-US" dirty="0"/>
        </a:p>
      </dgm:t>
    </dgm:pt>
    <dgm:pt modelId="{44B2DA07-04E8-4D26-9731-0F464DF6049B}" type="parTrans" cxnId="{620780C9-B1A9-4226-A308-D1E2455B6D78}">
      <dgm:prSet/>
      <dgm:spPr/>
      <dgm:t>
        <a:bodyPr/>
        <a:lstStyle/>
        <a:p>
          <a:endParaRPr lang="en-US"/>
        </a:p>
      </dgm:t>
    </dgm:pt>
    <dgm:pt modelId="{D0074E10-A0B1-478A-BC7C-6C89A4F427CE}" type="sibTrans" cxnId="{620780C9-B1A9-4226-A308-D1E2455B6D78}">
      <dgm:prSet/>
      <dgm:spPr/>
      <dgm:t>
        <a:bodyPr/>
        <a:lstStyle/>
        <a:p>
          <a:endParaRPr lang="en-US"/>
        </a:p>
      </dgm:t>
    </dgm:pt>
    <dgm:pt modelId="{5FFD5C0B-0C65-4086-81E4-016FA05426AD}">
      <dgm:prSet phldrT="[Text]"/>
      <dgm:spPr/>
      <dgm:t>
        <a:bodyPr/>
        <a:lstStyle/>
        <a:p>
          <a:pPr algn="ctr"/>
          <a:r>
            <a:rPr lang="en-US" dirty="0" smtClean="0"/>
            <a:t>Master’s Degree</a:t>
          </a:r>
        </a:p>
      </dgm:t>
    </dgm:pt>
    <dgm:pt modelId="{808B28C3-D65A-449E-84AC-D25632791778}" type="parTrans" cxnId="{676F730D-0F47-4C68-A89E-90B2FFE7A90E}">
      <dgm:prSet/>
      <dgm:spPr/>
      <dgm:t>
        <a:bodyPr/>
        <a:lstStyle/>
        <a:p>
          <a:endParaRPr lang="en-US"/>
        </a:p>
      </dgm:t>
    </dgm:pt>
    <dgm:pt modelId="{488B55F0-A93D-40EE-8360-7E8611BD0C78}" type="sibTrans" cxnId="{676F730D-0F47-4C68-A89E-90B2FFE7A90E}">
      <dgm:prSet/>
      <dgm:spPr/>
      <dgm:t>
        <a:bodyPr/>
        <a:lstStyle/>
        <a:p>
          <a:endParaRPr lang="en-US"/>
        </a:p>
      </dgm:t>
    </dgm:pt>
    <dgm:pt modelId="{161D541B-6EBE-4CDF-A8CD-99A30C5E6CE9}">
      <dgm:prSet phldrT="[Text]"/>
      <dgm:spPr/>
      <dgm:t>
        <a:bodyPr/>
        <a:lstStyle/>
        <a:p>
          <a:pPr algn="ctr"/>
          <a:r>
            <a:rPr lang="en-US" dirty="0" smtClean="0"/>
            <a:t>PhD</a:t>
          </a:r>
        </a:p>
      </dgm:t>
    </dgm:pt>
    <dgm:pt modelId="{7AAECB43-E78E-4EA0-9B70-9AED41EA0268}" type="parTrans" cxnId="{E278AAFA-D803-4CF4-9689-8D0E3ED633B5}">
      <dgm:prSet/>
      <dgm:spPr/>
      <dgm:t>
        <a:bodyPr/>
        <a:lstStyle/>
        <a:p>
          <a:endParaRPr lang="en-US"/>
        </a:p>
      </dgm:t>
    </dgm:pt>
    <dgm:pt modelId="{A8C8BAD4-0F91-4C23-8F2D-E3A66D93F41C}" type="sibTrans" cxnId="{E278AAFA-D803-4CF4-9689-8D0E3ED633B5}">
      <dgm:prSet/>
      <dgm:spPr/>
      <dgm:t>
        <a:bodyPr/>
        <a:lstStyle/>
        <a:p>
          <a:endParaRPr lang="en-US"/>
        </a:p>
      </dgm:t>
    </dgm:pt>
    <dgm:pt modelId="{54BC5391-DF6C-42C1-81E9-33C73CCAE49A}" type="pres">
      <dgm:prSet presAssocID="{AD62300B-2F76-416A-AEFF-03FE5794320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76969F1-FDDD-43CC-816B-0A1C938BD3BC}" type="pres">
      <dgm:prSet presAssocID="{3469CB88-3711-4D2D-AA8A-EA10A09754FF}" presName="composite" presStyleCnt="0"/>
      <dgm:spPr/>
    </dgm:pt>
    <dgm:pt modelId="{97FB9935-2DD4-4CF4-BB70-3606B9EC4605}" type="pres">
      <dgm:prSet presAssocID="{3469CB88-3711-4D2D-AA8A-EA10A09754FF}" presName="LShape" presStyleLbl="alignNode1" presStyleIdx="0" presStyleCnt="7"/>
      <dgm:spPr/>
    </dgm:pt>
    <dgm:pt modelId="{D4E41324-D501-40D5-A9C9-1A8D18AD49A0}" type="pres">
      <dgm:prSet presAssocID="{3469CB88-3711-4D2D-AA8A-EA10A09754FF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E25A42-AD80-45C3-876F-203D9876AD97}" type="pres">
      <dgm:prSet presAssocID="{3469CB88-3711-4D2D-AA8A-EA10A09754FF}" presName="Triangle" presStyleLbl="alignNode1" presStyleIdx="1" presStyleCnt="7"/>
      <dgm:spPr/>
    </dgm:pt>
    <dgm:pt modelId="{2370436F-BD0A-4D65-BCC6-6F37E4383D71}" type="pres">
      <dgm:prSet presAssocID="{16EF7D77-33A7-430C-B866-69C69A88C6C4}" presName="sibTrans" presStyleCnt="0"/>
      <dgm:spPr/>
    </dgm:pt>
    <dgm:pt modelId="{10EF25B7-B414-4F23-916F-1C7AD70FA93B}" type="pres">
      <dgm:prSet presAssocID="{16EF7D77-33A7-430C-B866-69C69A88C6C4}" presName="space" presStyleCnt="0"/>
      <dgm:spPr/>
    </dgm:pt>
    <dgm:pt modelId="{52DA8EDC-EBCB-4A9A-ACB7-991DDAFDD36E}" type="pres">
      <dgm:prSet presAssocID="{256CD6FF-30E6-4DB6-A082-E7F809670427}" presName="composite" presStyleCnt="0"/>
      <dgm:spPr/>
    </dgm:pt>
    <dgm:pt modelId="{DF08D606-A037-4DA9-806A-246B60782ABD}" type="pres">
      <dgm:prSet presAssocID="{256CD6FF-30E6-4DB6-A082-E7F809670427}" presName="LShape" presStyleLbl="alignNode1" presStyleIdx="2" presStyleCnt="7"/>
      <dgm:spPr/>
    </dgm:pt>
    <dgm:pt modelId="{E4965DE1-7A48-4550-9B67-AF2D12585097}" type="pres">
      <dgm:prSet presAssocID="{256CD6FF-30E6-4DB6-A082-E7F809670427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5CA27D-F1F3-47FE-A487-58B498F7158B}" type="pres">
      <dgm:prSet presAssocID="{256CD6FF-30E6-4DB6-A082-E7F809670427}" presName="Triangle" presStyleLbl="alignNode1" presStyleIdx="3" presStyleCnt="7"/>
      <dgm:spPr/>
    </dgm:pt>
    <dgm:pt modelId="{960A7014-67A1-4698-A2F6-45049238A36B}" type="pres">
      <dgm:prSet presAssocID="{D0074E10-A0B1-478A-BC7C-6C89A4F427CE}" presName="sibTrans" presStyleCnt="0"/>
      <dgm:spPr/>
    </dgm:pt>
    <dgm:pt modelId="{740B3072-AC79-484E-85A7-D7BDC6609B53}" type="pres">
      <dgm:prSet presAssocID="{D0074E10-A0B1-478A-BC7C-6C89A4F427CE}" presName="space" presStyleCnt="0"/>
      <dgm:spPr/>
    </dgm:pt>
    <dgm:pt modelId="{E621E027-FDDF-4E25-817C-684DB163B138}" type="pres">
      <dgm:prSet presAssocID="{5FFD5C0B-0C65-4086-81E4-016FA05426AD}" presName="composite" presStyleCnt="0"/>
      <dgm:spPr/>
    </dgm:pt>
    <dgm:pt modelId="{C33A8D51-2FE1-48CF-9B65-6714DFBE94AA}" type="pres">
      <dgm:prSet presAssocID="{5FFD5C0B-0C65-4086-81E4-016FA05426AD}" presName="LShape" presStyleLbl="alignNode1" presStyleIdx="4" presStyleCnt="7"/>
      <dgm:spPr/>
    </dgm:pt>
    <dgm:pt modelId="{DD8FAF63-7AAE-4204-A100-2954392C68F3}" type="pres">
      <dgm:prSet presAssocID="{5FFD5C0B-0C65-4086-81E4-016FA05426AD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742553-6934-4608-9F12-CC708DFE3F4C}" type="pres">
      <dgm:prSet presAssocID="{5FFD5C0B-0C65-4086-81E4-016FA05426AD}" presName="Triangle" presStyleLbl="alignNode1" presStyleIdx="5" presStyleCnt="7"/>
      <dgm:spPr/>
    </dgm:pt>
    <dgm:pt modelId="{17D458E6-1BA9-4406-ABA3-5010790BD619}" type="pres">
      <dgm:prSet presAssocID="{488B55F0-A93D-40EE-8360-7E8611BD0C78}" presName="sibTrans" presStyleCnt="0"/>
      <dgm:spPr/>
    </dgm:pt>
    <dgm:pt modelId="{B3C3DCE5-8872-4B2C-B9C2-F4D7F8BB635B}" type="pres">
      <dgm:prSet presAssocID="{488B55F0-A93D-40EE-8360-7E8611BD0C78}" presName="space" presStyleCnt="0"/>
      <dgm:spPr/>
    </dgm:pt>
    <dgm:pt modelId="{8DFB7AB2-1963-4F76-BE45-D6977CAC40B1}" type="pres">
      <dgm:prSet presAssocID="{161D541B-6EBE-4CDF-A8CD-99A30C5E6CE9}" presName="composite" presStyleCnt="0"/>
      <dgm:spPr/>
    </dgm:pt>
    <dgm:pt modelId="{F7C17776-87ED-4B5E-8EA1-38E28ABBE601}" type="pres">
      <dgm:prSet presAssocID="{161D541B-6EBE-4CDF-A8CD-99A30C5E6CE9}" presName="LShape" presStyleLbl="alignNode1" presStyleIdx="6" presStyleCnt="7" custLinFactNeighborY="0"/>
      <dgm:spPr/>
    </dgm:pt>
    <dgm:pt modelId="{05E2B5BE-677F-4ED3-BC85-4E9149D43248}" type="pres">
      <dgm:prSet presAssocID="{161D541B-6EBE-4CDF-A8CD-99A30C5E6CE9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4B66D4-9C03-49E2-B834-D04CC3D798E7}" type="presOf" srcId="{3469CB88-3711-4D2D-AA8A-EA10A09754FF}" destId="{D4E41324-D501-40D5-A9C9-1A8D18AD49A0}" srcOrd="0" destOrd="0" presId="urn:microsoft.com/office/officeart/2009/3/layout/StepUpProcess"/>
    <dgm:cxn modelId="{E278AAFA-D803-4CF4-9689-8D0E3ED633B5}" srcId="{AD62300B-2F76-416A-AEFF-03FE5794320C}" destId="{161D541B-6EBE-4CDF-A8CD-99A30C5E6CE9}" srcOrd="3" destOrd="0" parTransId="{7AAECB43-E78E-4EA0-9B70-9AED41EA0268}" sibTransId="{A8C8BAD4-0F91-4C23-8F2D-E3A66D93F41C}"/>
    <dgm:cxn modelId="{676F730D-0F47-4C68-A89E-90B2FFE7A90E}" srcId="{AD62300B-2F76-416A-AEFF-03FE5794320C}" destId="{5FFD5C0B-0C65-4086-81E4-016FA05426AD}" srcOrd="2" destOrd="0" parTransId="{808B28C3-D65A-449E-84AC-D25632791778}" sibTransId="{488B55F0-A93D-40EE-8360-7E8611BD0C78}"/>
    <dgm:cxn modelId="{5747C652-42AB-42C0-A894-4AFFA6E4DED3}" type="presOf" srcId="{5FFD5C0B-0C65-4086-81E4-016FA05426AD}" destId="{DD8FAF63-7AAE-4204-A100-2954392C68F3}" srcOrd="0" destOrd="0" presId="urn:microsoft.com/office/officeart/2009/3/layout/StepUpProcess"/>
    <dgm:cxn modelId="{620780C9-B1A9-4226-A308-D1E2455B6D78}" srcId="{AD62300B-2F76-416A-AEFF-03FE5794320C}" destId="{256CD6FF-30E6-4DB6-A082-E7F809670427}" srcOrd="1" destOrd="0" parTransId="{44B2DA07-04E8-4D26-9731-0F464DF6049B}" sibTransId="{D0074E10-A0B1-478A-BC7C-6C89A4F427CE}"/>
    <dgm:cxn modelId="{85EF16AB-8418-4058-810C-97FE29FC588C}" type="presOf" srcId="{AD62300B-2F76-416A-AEFF-03FE5794320C}" destId="{54BC5391-DF6C-42C1-81E9-33C73CCAE49A}" srcOrd="0" destOrd="0" presId="urn:microsoft.com/office/officeart/2009/3/layout/StepUpProcess"/>
    <dgm:cxn modelId="{EB3FA85C-D3A6-456B-B29C-3E75F2ADFC6F}" type="presOf" srcId="{256CD6FF-30E6-4DB6-A082-E7F809670427}" destId="{E4965DE1-7A48-4550-9B67-AF2D12585097}" srcOrd="0" destOrd="0" presId="urn:microsoft.com/office/officeart/2009/3/layout/StepUpProcess"/>
    <dgm:cxn modelId="{206C2E20-39E2-4277-9544-32A9EF2DCFFF}" type="presOf" srcId="{161D541B-6EBE-4CDF-A8CD-99A30C5E6CE9}" destId="{05E2B5BE-677F-4ED3-BC85-4E9149D43248}" srcOrd="0" destOrd="0" presId="urn:microsoft.com/office/officeart/2009/3/layout/StepUpProcess"/>
    <dgm:cxn modelId="{05B89E5B-4BDC-4F3D-8D59-1783D1A0BAE6}" srcId="{AD62300B-2F76-416A-AEFF-03FE5794320C}" destId="{3469CB88-3711-4D2D-AA8A-EA10A09754FF}" srcOrd="0" destOrd="0" parTransId="{7B318997-A987-46A2-9E74-A00F56A1DF38}" sibTransId="{16EF7D77-33A7-430C-B866-69C69A88C6C4}"/>
    <dgm:cxn modelId="{207A0932-A0C1-4023-A3AE-E26336F7D18D}" type="presParOf" srcId="{54BC5391-DF6C-42C1-81E9-33C73CCAE49A}" destId="{876969F1-FDDD-43CC-816B-0A1C938BD3BC}" srcOrd="0" destOrd="0" presId="urn:microsoft.com/office/officeart/2009/3/layout/StepUpProcess"/>
    <dgm:cxn modelId="{F0EA499E-3300-463D-8D1B-35B2C1018C5B}" type="presParOf" srcId="{876969F1-FDDD-43CC-816B-0A1C938BD3BC}" destId="{97FB9935-2DD4-4CF4-BB70-3606B9EC4605}" srcOrd="0" destOrd="0" presId="urn:microsoft.com/office/officeart/2009/3/layout/StepUpProcess"/>
    <dgm:cxn modelId="{B5265C10-F312-43AD-9AD7-F3306A10AFA3}" type="presParOf" srcId="{876969F1-FDDD-43CC-816B-0A1C938BD3BC}" destId="{D4E41324-D501-40D5-A9C9-1A8D18AD49A0}" srcOrd="1" destOrd="0" presId="urn:microsoft.com/office/officeart/2009/3/layout/StepUpProcess"/>
    <dgm:cxn modelId="{2C809AB0-D116-4A44-84C7-E1E8FAF17EE6}" type="presParOf" srcId="{876969F1-FDDD-43CC-816B-0A1C938BD3BC}" destId="{96E25A42-AD80-45C3-876F-203D9876AD97}" srcOrd="2" destOrd="0" presId="urn:microsoft.com/office/officeart/2009/3/layout/StepUpProcess"/>
    <dgm:cxn modelId="{B14103A4-B04F-4692-B54D-8BC1AC92ADFE}" type="presParOf" srcId="{54BC5391-DF6C-42C1-81E9-33C73CCAE49A}" destId="{2370436F-BD0A-4D65-BCC6-6F37E4383D71}" srcOrd="1" destOrd="0" presId="urn:microsoft.com/office/officeart/2009/3/layout/StepUpProcess"/>
    <dgm:cxn modelId="{60937753-D62F-4BFF-81E5-CB79B291056D}" type="presParOf" srcId="{2370436F-BD0A-4D65-BCC6-6F37E4383D71}" destId="{10EF25B7-B414-4F23-916F-1C7AD70FA93B}" srcOrd="0" destOrd="0" presId="urn:microsoft.com/office/officeart/2009/3/layout/StepUpProcess"/>
    <dgm:cxn modelId="{285AC967-FB42-4997-9A12-CF787C58119F}" type="presParOf" srcId="{54BC5391-DF6C-42C1-81E9-33C73CCAE49A}" destId="{52DA8EDC-EBCB-4A9A-ACB7-991DDAFDD36E}" srcOrd="2" destOrd="0" presId="urn:microsoft.com/office/officeart/2009/3/layout/StepUpProcess"/>
    <dgm:cxn modelId="{252B526A-4E50-4811-81C1-FA3E5E084B89}" type="presParOf" srcId="{52DA8EDC-EBCB-4A9A-ACB7-991DDAFDD36E}" destId="{DF08D606-A037-4DA9-806A-246B60782ABD}" srcOrd="0" destOrd="0" presId="urn:microsoft.com/office/officeart/2009/3/layout/StepUpProcess"/>
    <dgm:cxn modelId="{CD6C2FA7-B080-4C95-851A-0F38FA8484CC}" type="presParOf" srcId="{52DA8EDC-EBCB-4A9A-ACB7-991DDAFDD36E}" destId="{E4965DE1-7A48-4550-9B67-AF2D12585097}" srcOrd="1" destOrd="0" presId="urn:microsoft.com/office/officeart/2009/3/layout/StepUpProcess"/>
    <dgm:cxn modelId="{065B499A-325A-42B6-BF44-25C5E334893F}" type="presParOf" srcId="{52DA8EDC-EBCB-4A9A-ACB7-991DDAFDD36E}" destId="{0D5CA27D-F1F3-47FE-A487-58B498F7158B}" srcOrd="2" destOrd="0" presId="urn:microsoft.com/office/officeart/2009/3/layout/StepUpProcess"/>
    <dgm:cxn modelId="{C39BF831-0065-4616-9E7F-3C3CF4E56FA6}" type="presParOf" srcId="{54BC5391-DF6C-42C1-81E9-33C73CCAE49A}" destId="{960A7014-67A1-4698-A2F6-45049238A36B}" srcOrd="3" destOrd="0" presId="urn:microsoft.com/office/officeart/2009/3/layout/StepUpProcess"/>
    <dgm:cxn modelId="{2BCEF7B4-B780-4212-8ABC-B758C77A483E}" type="presParOf" srcId="{960A7014-67A1-4698-A2F6-45049238A36B}" destId="{740B3072-AC79-484E-85A7-D7BDC6609B53}" srcOrd="0" destOrd="0" presId="urn:microsoft.com/office/officeart/2009/3/layout/StepUpProcess"/>
    <dgm:cxn modelId="{D1228EBE-E06A-4A6D-A6F6-998522624A69}" type="presParOf" srcId="{54BC5391-DF6C-42C1-81E9-33C73CCAE49A}" destId="{E621E027-FDDF-4E25-817C-684DB163B138}" srcOrd="4" destOrd="0" presId="urn:microsoft.com/office/officeart/2009/3/layout/StepUpProcess"/>
    <dgm:cxn modelId="{13FA8731-A24D-4F11-BDB8-45991D78F8DF}" type="presParOf" srcId="{E621E027-FDDF-4E25-817C-684DB163B138}" destId="{C33A8D51-2FE1-48CF-9B65-6714DFBE94AA}" srcOrd="0" destOrd="0" presId="urn:microsoft.com/office/officeart/2009/3/layout/StepUpProcess"/>
    <dgm:cxn modelId="{266828D6-E582-4711-AF65-B908BC943F97}" type="presParOf" srcId="{E621E027-FDDF-4E25-817C-684DB163B138}" destId="{DD8FAF63-7AAE-4204-A100-2954392C68F3}" srcOrd="1" destOrd="0" presId="urn:microsoft.com/office/officeart/2009/3/layout/StepUpProcess"/>
    <dgm:cxn modelId="{EABB18DE-DD6C-4D0A-9139-FC8C42BC1223}" type="presParOf" srcId="{E621E027-FDDF-4E25-817C-684DB163B138}" destId="{4C742553-6934-4608-9F12-CC708DFE3F4C}" srcOrd="2" destOrd="0" presId="urn:microsoft.com/office/officeart/2009/3/layout/StepUpProcess"/>
    <dgm:cxn modelId="{FA732244-E449-4537-A00F-8E39A355A288}" type="presParOf" srcId="{54BC5391-DF6C-42C1-81E9-33C73CCAE49A}" destId="{17D458E6-1BA9-4406-ABA3-5010790BD619}" srcOrd="5" destOrd="0" presId="urn:microsoft.com/office/officeart/2009/3/layout/StepUpProcess"/>
    <dgm:cxn modelId="{4DC793A7-18ED-4B2E-9781-6A71A4922B19}" type="presParOf" srcId="{17D458E6-1BA9-4406-ABA3-5010790BD619}" destId="{B3C3DCE5-8872-4B2C-B9C2-F4D7F8BB635B}" srcOrd="0" destOrd="0" presId="urn:microsoft.com/office/officeart/2009/3/layout/StepUpProcess"/>
    <dgm:cxn modelId="{3C3B7DF0-4648-4B10-8B89-25D56AF65130}" type="presParOf" srcId="{54BC5391-DF6C-42C1-81E9-33C73CCAE49A}" destId="{8DFB7AB2-1963-4F76-BE45-D6977CAC40B1}" srcOrd="6" destOrd="0" presId="urn:microsoft.com/office/officeart/2009/3/layout/StepUpProcess"/>
    <dgm:cxn modelId="{058C3792-0A0A-41B7-944E-20237B2879A6}" type="presParOf" srcId="{8DFB7AB2-1963-4F76-BE45-D6977CAC40B1}" destId="{F7C17776-87ED-4B5E-8EA1-38E28ABBE601}" srcOrd="0" destOrd="0" presId="urn:microsoft.com/office/officeart/2009/3/layout/StepUpProcess"/>
    <dgm:cxn modelId="{B4A9B248-9E9E-46DF-97FF-53959BDED5E4}" type="presParOf" srcId="{8DFB7AB2-1963-4F76-BE45-D6977CAC40B1}" destId="{05E2B5BE-677F-4ED3-BC85-4E9149D43248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FB9935-2DD4-4CF4-BB70-3606B9EC4605}">
      <dsp:nvSpPr>
        <dsp:cNvPr id="0" name=""/>
        <dsp:cNvSpPr/>
      </dsp:nvSpPr>
      <dsp:spPr>
        <a:xfrm rot="5400000">
          <a:off x="385915" y="1796776"/>
          <a:ext cx="1162127" cy="1933753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E41324-D501-40D5-A9C9-1A8D18AD49A0}">
      <dsp:nvSpPr>
        <dsp:cNvPr id="0" name=""/>
        <dsp:cNvSpPr/>
      </dsp:nvSpPr>
      <dsp:spPr>
        <a:xfrm>
          <a:off x="191927" y="2374551"/>
          <a:ext cx="1745803" cy="1530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Associate’s Degree</a:t>
          </a:r>
          <a:endParaRPr lang="en-US" sz="2400" kern="1200" dirty="0"/>
        </a:p>
      </dsp:txBody>
      <dsp:txXfrm>
        <a:off x="191927" y="2374551"/>
        <a:ext cx="1745803" cy="1530299"/>
      </dsp:txXfrm>
    </dsp:sp>
    <dsp:sp modelId="{96E25A42-AD80-45C3-876F-203D9876AD97}">
      <dsp:nvSpPr>
        <dsp:cNvPr id="0" name=""/>
        <dsp:cNvSpPr/>
      </dsp:nvSpPr>
      <dsp:spPr>
        <a:xfrm>
          <a:off x="1608334" y="1654410"/>
          <a:ext cx="329396" cy="329396"/>
        </a:xfrm>
        <a:prstGeom prst="triangle">
          <a:avLst>
            <a:gd name="adj" fmla="val 100000"/>
          </a:avLst>
        </a:prstGeom>
        <a:solidFill>
          <a:schemeClr val="accent5">
            <a:hueOff val="2488423"/>
            <a:satOff val="-1439"/>
            <a:lumOff val="-3987"/>
            <a:alphaOff val="0"/>
          </a:schemeClr>
        </a:solidFill>
        <a:ln w="25400" cap="flat" cmpd="sng" algn="ctr">
          <a:solidFill>
            <a:schemeClr val="accent5">
              <a:hueOff val="2488423"/>
              <a:satOff val="-1439"/>
              <a:lumOff val="-39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08D606-A037-4DA9-806A-246B60782ABD}">
      <dsp:nvSpPr>
        <dsp:cNvPr id="0" name=""/>
        <dsp:cNvSpPr/>
      </dsp:nvSpPr>
      <dsp:spPr>
        <a:xfrm rot="5400000">
          <a:off x="2523120" y="1267922"/>
          <a:ext cx="1162127" cy="1933753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4976847"/>
            <a:satOff val="-2879"/>
            <a:lumOff val="-7974"/>
            <a:alphaOff val="0"/>
          </a:schemeClr>
        </a:solidFill>
        <a:ln w="25400" cap="flat" cmpd="sng" algn="ctr">
          <a:solidFill>
            <a:schemeClr val="accent5">
              <a:hueOff val="4976847"/>
              <a:satOff val="-2879"/>
              <a:lumOff val="-79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965DE1-7A48-4550-9B67-AF2D12585097}">
      <dsp:nvSpPr>
        <dsp:cNvPr id="0" name=""/>
        <dsp:cNvSpPr/>
      </dsp:nvSpPr>
      <dsp:spPr>
        <a:xfrm>
          <a:off x="2329132" y="1845698"/>
          <a:ext cx="1745803" cy="1530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Bachelor’s Degree in Science/Art</a:t>
          </a:r>
          <a:endParaRPr lang="en-US" sz="2400" kern="1200" dirty="0"/>
        </a:p>
      </dsp:txBody>
      <dsp:txXfrm>
        <a:off x="2329132" y="1845698"/>
        <a:ext cx="1745803" cy="1530299"/>
      </dsp:txXfrm>
    </dsp:sp>
    <dsp:sp modelId="{0D5CA27D-F1F3-47FE-A487-58B498F7158B}">
      <dsp:nvSpPr>
        <dsp:cNvPr id="0" name=""/>
        <dsp:cNvSpPr/>
      </dsp:nvSpPr>
      <dsp:spPr>
        <a:xfrm>
          <a:off x="3745539" y="1125557"/>
          <a:ext cx="329396" cy="329396"/>
        </a:xfrm>
        <a:prstGeom prst="triangle">
          <a:avLst>
            <a:gd name="adj" fmla="val 100000"/>
          </a:avLst>
        </a:prstGeom>
        <a:solidFill>
          <a:schemeClr val="accent5">
            <a:hueOff val="7465270"/>
            <a:satOff val="-4318"/>
            <a:lumOff val="-11961"/>
            <a:alphaOff val="0"/>
          </a:schemeClr>
        </a:solidFill>
        <a:ln w="25400" cap="flat" cmpd="sng" algn="ctr">
          <a:solidFill>
            <a:schemeClr val="accent5">
              <a:hueOff val="7465270"/>
              <a:satOff val="-4318"/>
              <a:lumOff val="-119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3A8D51-2FE1-48CF-9B65-6714DFBE94AA}">
      <dsp:nvSpPr>
        <dsp:cNvPr id="0" name=""/>
        <dsp:cNvSpPr/>
      </dsp:nvSpPr>
      <dsp:spPr>
        <a:xfrm rot="5400000">
          <a:off x="4660325" y="739069"/>
          <a:ext cx="1162127" cy="1933753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9953694"/>
            <a:satOff val="-5758"/>
            <a:lumOff val="-15948"/>
            <a:alphaOff val="0"/>
          </a:schemeClr>
        </a:solidFill>
        <a:ln w="25400" cap="flat" cmpd="sng" algn="ctr">
          <a:solidFill>
            <a:schemeClr val="accent5">
              <a:hueOff val="9953694"/>
              <a:satOff val="-5758"/>
              <a:lumOff val="-159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8FAF63-7AAE-4204-A100-2954392C68F3}">
      <dsp:nvSpPr>
        <dsp:cNvPr id="0" name=""/>
        <dsp:cNvSpPr/>
      </dsp:nvSpPr>
      <dsp:spPr>
        <a:xfrm>
          <a:off x="4466337" y="1316844"/>
          <a:ext cx="1745803" cy="1530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Master’s Degree</a:t>
          </a:r>
        </a:p>
      </dsp:txBody>
      <dsp:txXfrm>
        <a:off x="4466337" y="1316844"/>
        <a:ext cx="1745803" cy="1530299"/>
      </dsp:txXfrm>
    </dsp:sp>
    <dsp:sp modelId="{4C742553-6934-4608-9F12-CC708DFE3F4C}">
      <dsp:nvSpPr>
        <dsp:cNvPr id="0" name=""/>
        <dsp:cNvSpPr/>
      </dsp:nvSpPr>
      <dsp:spPr>
        <a:xfrm>
          <a:off x="5882743" y="596704"/>
          <a:ext cx="329396" cy="329396"/>
        </a:xfrm>
        <a:prstGeom prst="triangle">
          <a:avLst>
            <a:gd name="adj" fmla="val 100000"/>
          </a:avLst>
        </a:prstGeom>
        <a:solidFill>
          <a:schemeClr val="accent5">
            <a:hueOff val="12442117"/>
            <a:satOff val="-7197"/>
            <a:lumOff val="-19935"/>
            <a:alphaOff val="0"/>
          </a:schemeClr>
        </a:solidFill>
        <a:ln w="25400" cap="flat" cmpd="sng" algn="ctr">
          <a:solidFill>
            <a:schemeClr val="accent5">
              <a:hueOff val="12442117"/>
              <a:satOff val="-7197"/>
              <a:lumOff val="-199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C17776-87ED-4B5E-8EA1-38E28ABBE601}">
      <dsp:nvSpPr>
        <dsp:cNvPr id="0" name=""/>
        <dsp:cNvSpPr/>
      </dsp:nvSpPr>
      <dsp:spPr>
        <a:xfrm rot="5400000">
          <a:off x="6797529" y="210215"/>
          <a:ext cx="1162127" cy="1933753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14930541"/>
            <a:satOff val="-8637"/>
            <a:lumOff val="-23922"/>
            <a:alphaOff val="0"/>
          </a:schemeClr>
        </a:solidFill>
        <a:ln w="25400" cap="flat" cmpd="sng" algn="ctr">
          <a:solidFill>
            <a:schemeClr val="accent5">
              <a:hueOff val="14930541"/>
              <a:satOff val="-8637"/>
              <a:lumOff val="-239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E2B5BE-677F-4ED3-BC85-4E9149D43248}">
      <dsp:nvSpPr>
        <dsp:cNvPr id="0" name=""/>
        <dsp:cNvSpPr/>
      </dsp:nvSpPr>
      <dsp:spPr>
        <a:xfrm>
          <a:off x="6603541" y="787991"/>
          <a:ext cx="1745803" cy="1530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PhD</a:t>
          </a:r>
        </a:p>
      </dsp:txBody>
      <dsp:txXfrm>
        <a:off x="6603541" y="787991"/>
        <a:ext cx="1745803" cy="15302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DC289E0-1291-421F-84AE-F86905E2ED4C}" type="datetime1">
              <a:rPr lang="en-US"/>
              <a:pPr>
                <a:defRPr/>
              </a:pPr>
              <a:t>11/12/2014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4B34E7F-B39A-48BE-BA74-5199E55619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27240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3648850-869B-4B20-A2DA-B5EB3CFA0A55}" type="datetime1">
              <a:rPr lang="en-US"/>
              <a:pPr>
                <a:defRPr/>
              </a:pPr>
              <a:t>11/12/2014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969295F-3825-471A-8B35-A0F4FD661C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489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20" charset="-128"/>
        <a:cs typeface="ＭＳ Ｐゴシック" pitchFamily="-120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20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20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20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2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566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 Associate’s degree is a two-year degree that can be earned at a community College.</a:t>
            </a:r>
          </a:p>
          <a:p>
            <a:r>
              <a:rPr lang="en-US" dirty="0" smtClean="0"/>
              <a:t>A Bachelor’s Degree takes around</a:t>
            </a:r>
            <a:r>
              <a:rPr lang="en-US" baseline="0" dirty="0" smtClean="0"/>
              <a:t> 4 years and is from a University.</a:t>
            </a:r>
          </a:p>
          <a:p>
            <a:r>
              <a:rPr lang="en-US" baseline="0" dirty="0" smtClean="0"/>
              <a:t>Master’s and PhD degree are awarded at Universities and are in addition to Bachelor’s</a:t>
            </a:r>
            <a:r>
              <a:rPr lang="en-US" baseline="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539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Degree Partnership Program is where</a:t>
            </a:r>
            <a:r>
              <a:rPr lang="en-US" baseline="0" dirty="0" smtClean="0"/>
              <a:t> students can go to school at OSU and a community college to save money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634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 your</a:t>
            </a:r>
            <a:r>
              <a:rPr lang="en-US" baseline="0" dirty="0" smtClean="0"/>
              <a:t> high school classes – these are the requirements to get into OSU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787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Sciencebuddies.org – Science, Technology,</a:t>
            </a:r>
            <a:r>
              <a:rPr lang="en-US" baseline="0" dirty="0" smtClean="0"/>
              <a:t> Engineering, and Math career exploration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68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Option 1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04187" y="3222594"/>
            <a:ext cx="6312023" cy="1133013"/>
          </a:xfrm>
        </p:spPr>
        <p:txBody>
          <a:bodyPr/>
          <a:lstStyle>
            <a:lvl1pPr algn="l">
              <a:defRPr sz="4800">
                <a:effectLst/>
              </a:defRPr>
            </a:lvl1pPr>
          </a:lstStyle>
          <a:p>
            <a:r>
              <a:rPr lang="en-US" dirty="0" smtClean="0"/>
              <a:t>Myths about College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94804" y="4110361"/>
            <a:ext cx="5486400" cy="914400"/>
          </a:xfrm>
        </p:spPr>
        <p:txBody>
          <a:bodyPr/>
          <a:lstStyle>
            <a:lvl1pPr marL="0" indent="0" algn="l">
              <a:buFont typeface="Times" pitchFamily="-96" charset="0"/>
              <a:buNone/>
              <a:defRPr sz="2400">
                <a:solidFill>
                  <a:schemeClr val="bg2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 dirty="0" smtClean="0"/>
              <a:t>Office of Precollege Programs</a:t>
            </a:r>
          </a:p>
        </p:txBody>
      </p:sp>
      <p:pic>
        <p:nvPicPr>
          <p:cNvPr id="4" name="Picture 3" descr="Adopted-Clear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081204" y="2104008"/>
            <a:ext cx="2628900" cy="2628900"/>
          </a:xfrm>
          <a:prstGeom prst="rect">
            <a:avLst/>
          </a:prstGeom>
          <a:effectLst>
            <a:outerShdw blurRad="50800" dist="38100" dir="2700000">
              <a:schemeClr val="accent6">
                <a:alpha val="43000"/>
              </a:schemeClr>
            </a:outerShdw>
          </a:effectLst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457200" indent="-457200">
              <a:buFont typeface="+mj-lt"/>
              <a:buAutoNum type="arabicPeriod"/>
              <a:defRPr sz="2400"/>
            </a:lvl1pPr>
            <a:lvl2pPr marL="682625" indent="-230188">
              <a:buFont typeface="Arial"/>
              <a:buChar char="•"/>
              <a:defRPr sz="2000"/>
            </a:lvl2pPr>
            <a:lvl3pPr marL="914400" indent="-228600">
              <a:buFont typeface="Arial"/>
              <a:buChar char="•"/>
              <a:defRPr/>
            </a:lvl3pPr>
            <a:lvl4pPr marL="1143000" indent="-228600">
              <a:defRPr/>
            </a:lvl4pPr>
            <a:lvl5pPr marL="1144588" indent="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>
          <a:xfrm>
            <a:off x="457200" y="6080760"/>
            <a:ext cx="1828800" cy="182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1BBA771-85B7-407A-A11C-1B9F4C931508}" type="datetime4">
              <a:rPr lang="en-US" smtClean="0"/>
              <a:pPr/>
              <a:t>November 12, 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5897880"/>
            <a:ext cx="365125" cy="182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3309843-6252-4957-AE3E-43B662EB29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3"/>
          </p:nvPr>
        </p:nvSpPr>
        <p:spPr>
          <a:xfrm>
            <a:off x="457200" y="6263640"/>
            <a:ext cx="2895600" cy="1825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no bullets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343400"/>
          </a:xfrm>
        </p:spPr>
        <p:txBody>
          <a:bodyPr/>
          <a:lstStyle>
            <a:lvl1pPr marL="0" algn="l">
              <a:buFontTx/>
              <a:buNone/>
              <a:defRPr sz="2400"/>
            </a:lvl1pPr>
            <a:lvl2pPr marL="0">
              <a:buFontTx/>
              <a:buNone/>
              <a:defRPr sz="20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080760"/>
            <a:ext cx="1828800" cy="182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460DDE0-FBCD-46A2-B38D-BCF8DEF2F8C9}" type="datetime4">
              <a:rPr lang="en-US" smtClean="0"/>
              <a:pPr/>
              <a:t>November 12, 2014</a:t>
            </a:fld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3"/>
          </p:nvPr>
        </p:nvSpPr>
        <p:spPr>
          <a:xfrm>
            <a:off x="457200" y="5897880"/>
            <a:ext cx="365125" cy="182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8181549-B86B-4305-ACA6-AD2FC0E28D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14"/>
          </p:nvPr>
        </p:nvSpPr>
        <p:spPr>
          <a:xfrm>
            <a:off x="457200" y="6263640"/>
            <a:ext cx="2895600" cy="1825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72200" y="1371600"/>
            <a:ext cx="2514600" cy="2057400"/>
          </a:xfrm>
        </p:spPr>
        <p:txBody>
          <a:bodyPr>
            <a:normAutofit/>
          </a:bodyPr>
          <a:lstStyle>
            <a:lvl1pPr marL="3175" indent="-3175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72200" y="3657600"/>
            <a:ext cx="2514600" cy="2057400"/>
          </a:xfrm>
        </p:spPr>
        <p:txBody>
          <a:bodyPr>
            <a:normAutofit/>
          </a:bodyPr>
          <a:lstStyle>
            <a:lvl1pPr marL="0" indent="0">
              <a:buNone/>
              <a:defRPr lang="en-US" sz="2400" kern="1200" noProof="0" dirty="0">
                <a:solidFill>
                  <a:srgbClr val="595959"/>
                </a:solidFill>
                <a:latin typeface="Calibri"/>
                <a:ea typeface="+mn-ea"/>
                <a:cs typeface="Calibri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w/number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343400"/>
          </a:xfrm>
        </p:spPr>
        <p:txBody>
          <a:bodyPr/>
          <a:lstStyle>
            <a:lvl1pPr marL="457200" indent="-457200">
              <a:buFont typeface="+mj-lt"/>
              <a:buAutoNum type="arabicPeriod"/>
              <a:defRPr sz="2400"/>
            </a:lvl1pPr>
            <a:lvl2pPr marL="682625" indent="-230188">
              <a:buFont typeface="Arial"/>
              <a:buChar char="•"/>
              <a:defRPr sz="2000"/>
            </a:lvl2pPr>
            <a:lvl3pPr marL="914400" indent="-228600">
              <a:buFont typeface="Arial"/>
              <a:buChar char="•"/>
              <a:defRPr/>
            </a:lvl3pPr>
            <a:lvl4pPr marL="1143000" indent="-228600">
              <a:defRPr/>
            </a:lvl4pPr>
            <a:lvl5pPr marL="1144588" indent="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080760"/>
            <a:ext cx="1828800" cy="182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072C227-A792-4F3B-9755-DCAC94B27D10}" type="datetime4">
              <a:rPr lang="en-US" smtClean="0"/>
              <a:pPr/>
              <a:t>November 12, 2014</a:t>
            </a:fld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3"/>
          </p:nvPr>
        </p:nvSpPr>
        <p:spPr>
          <a:xfrm>
            <a:off x="457200" y="5897880"/>
            <a:ext cx="365125" cy="182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5D30569-A42F-4CD7-BFE4-152A7B4BE1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14"/>
          </p:nvPr>
        </p:nvSpPr>
        <p:spPr>
          <a:xfrm>
            <a:off x="457200" y="6263640"/>
            <a:ext cx="2895600" cy="1825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72200" y="1371600"/>
            <a:ext cx="2514600" cy="2057400"/>
          </a:xfrm>
        </p:spPr>
        <p:txBody>
          <a:bodyPr>
            <a:normAutofit/>
          </a:bodyPr>
          <a:lstStyle>
            <a:lvl1pPr marL="3175" indent="-3175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72200" y="3657600"/>
            <a:ext cx="2514600" cy="2057400"/>
          </a:xfrm>
        </p:spPr>
        <p:txBody>
          <a:bodyPr>
            <a:normAutofit/>
          </a:bodyPr>
          <a:lstStyle>
            <a:lvl1pPr marL="0" indent="0">
              <a:buNone/>
              <a:defRPr lang="en-US" sz="2400" kern="1200" noProof="0" dirty="0">
                <a:solidFill>
                  <a:srgbClr val="595959"/>
                </a:solidFill>
                <a:latin typeface="Calibri"/>
                <a:ea typeface="+mn-ea"/>
                <a:cs typeface="Calibri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228600" indent="-228600">
              <a:buFont typeface="Arial"/>
              <a:buChar char="•"/>
              <a:defRPr sz="2400"/>
            </a:lvl1pPr>
            <a:lvl2pPr marL="457200" indent="-228600">
              <a:buFont typeface="Arial"/>
              <a:buChar char="•"/>
              <a:defRPr sz="2000"/>
            </a:lvl2pPr>
            <a:lvl3pPr marL="685800" indent="-228600">
              <a:buFont typeface="Arial"/>
              <a:buChar char="•"/>
              <a:defRPr/>
            </a:lvl3pPr>
            <a:lvl4pPr marL="914400" indent="-228600">
              <a:buFont typeface="Arial"/>
              <a:buChar char="•"/>
              <a:defRPr/>
            </a:lvl4pPr>
            <a:lvl5pPr marL="914400" indent="0">
              <a:buFont typeface="Arial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228600" indent="-228600">
              <a:buFont typeface="Arial"/>
              <a:buChar char="•"/>
              <a:defRPr sz="2400"/>
            </a:lvl1pPr>
            <a:lvl2pPr marL="457200" indent="-228600">
              <a:buFont typeface="Arial"/>
              <a:buChar char="•"/>
              <a:defRPr sz="2000"/>
            </a:lvl2pPr>
            <a:lvl3pPr marL="685800" indent="-228600">
              <a:buFont typeface="Arial"/>
              <a:buChar char="•"/>
              <a:defRPr/>
            </a:lvl3pPr>
            <a:lvl4pPr marL="914400" indent="-228600">
              <a:buFont typeface="Arial"/>
              <a:buChar char="•"/>
              <a:defRPr/>
            </a:lvl4pPr>
            <a:lvl5pPr marL="914400" indent="0">
              <a:buFont typeface="Arial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>
          <a:xfrm>
            <a:off x="457200" y="6080760"/>
            <a:ext cx="1828800" cy="182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6E5E0EF-A5E7-4541-8639-E8F8E6486E78}" type="datetime4">
              <a:rPr lang="en-US" smtClean="0"/>
              <a:pPr/>
              <a:t>November 12, 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457200" y="5897880"/>
            <a:ext cx="365125" cy="182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39E6C5F-384B-4D60-931E-91823DE50B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>
          <a:xfrm>
            <a:off x="457200" y="6263640"/>
            <a:ext cx="2895600" cy="1825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0" algn="l">
              <a:buFontTx/>
              <a:buNone/>
              <a:defRPr sz="2400"/>
            </a:lvl1pPr>
            <a:lvl2pPr marL="0">
              <a:buFontTx/>
              <a:buNone/>
              <a:defRPr sz="20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0" algn="l">
              <a:buFontTx/>
              <a:buNone/>
              <a:defRPr sz="2400"/>
            </a:lvl1pPr>
            <a:lvl2pPr marL="0">
              <a:buFontTx/>
              <a:buNone/>
              <a:defRPr sz="20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1"/>
          </p:nvPr>
        </p:nvSpPr>
        <p:spPr>
          <a:xfrm>
            <a:off x="457200" y="6080760"/>
            <a:ext cx="1828800" cy="182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3A95A4E-36DC-456E-A15B-217B2097F065}" type="datetime4">
              <a:rPr lang="en-US" smtClean="0"/>
              <a:pPr/>
              <a:t>November 12, 2014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5897880"/>
            <a:ext cx="365125" cy="182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ED773DF-758C-4031-B33D-9288070E53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3"/>
          </p:nvPr>
        </p:nvSpPr>
        <p:spPr>
          <a:xfrm>
            <a:off x="457200" y="6263640"/>
            <a:ext cx="2895600" cy="1825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457200" indent="-457200">
              <a:buFont typeface="+mj-lt"/>
              <a:buAutoNum type="arabicPeriod"/>
              <a:defRPr sz="2400"/>
            </a:lvl1pPr>
            <a:lvl2pPr marL="682625" indent="-230188">
              <a:buFont typeface="Arial"/>
              <a:buChar char="•"/>
              <a:defRPr sz="2000"/>
            </a:lvl2pPr>
            <a:lvl3pPr marL="920750" indent="-228600">
              <a:buFont typeface="Arial"/>
              <a:buChar char="•"/>
              <a:defRPr/>
            </a:lvl3pPr>
            <a:lvl4pPr marL="1143000" indent="-228600">
              <a:defRPr/>
            </a:lvl4pPr>
            <a:lvl5pPr marL="1143000" indent="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457200" indent="-457200">
              <a:buFont typeface="+mj-lt"/>
              <a:buAutoNum type="arabicPeriod"/>
              <a:defRPr sz="2400"/>
            </a:lvl1pPr>
            <a:lvl2pPr marL="682625" indent="-230188">
              <a:buFont typeface="Arial"/>
              <a:buChar char="•"/>
              <a:defRPr sz="2000"/>
            </a:lvl2pPr>
            <a:lvl3pPr marL="920750" indent="-228600">
              <a:buFont typeface="Arial"/>
              <a:buChar char="•"/>
              <a:defRPr/>
            </a:lvl3pPr>
            <a:lvl4pPr marL="1143000" indent="-228600">
              <a:defRPr/>
            </a:lvl4pPr>
            <a:lvl5pPr marL="1143000" indent="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8"/>
          <p:cNvSpPr>
            <a:spLocks noGrp="1"/>
          </p:cNvSpPr>
          <p:nvPr>
            <p:ph type="dt" sz="half" idx="11"/>
          </p:nvPr>
        </p:nvSpPr>
        <p:spPr>
          <a:xfrm>
            <a:off x="457200" y="6080760"/>
            <a:ext cx="1828800" cy="182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500F3DA-9FA2-4510-A4F7-52FD8D07940D}" type="datetime4">
              <a:rPr lang="en-US" smtClean="0"/>
              <a:pPr/>
              <a:t>November 12, 2014</a:t>
            </a:fld>
            <a:endParaRPr lang="en-US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457200" y="5897880"/>
            <a:ext cx="365125" cy="182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3AF60D7-4CA3-4847-85BD-9EE87D3525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13"/>
          </p:nvPr>
        </p:nvSpPr>
        <p:spPr>
          <a:xfrm>
            <a:off x="457200" y="6263640"/>
            <a:ext cx="2895600" cy="1825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080760"/>
            <a:ext cx="1828800" cy="182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39E0228-6A07-47DB-AB88-BD4D86CF9F04}" type="datetime4">
              <a:rPr lang="en-US" smtClean="0"/>
              <a:pPr/>
              <a:t>November 12, 2014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57200" y="5897880"/>
            <a:ext cx="365125" cy="182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8578F4D-5054-4CF5-83FC-370822D1F6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457200" y="6263640"/>
            <a:ext cx="2895600" cy="1825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 No Tag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57200" y="6263640"/>
            <a:ext cx="2895600" cy="1825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457200" y="6080760"/>
            <a:ext cx="1828800" cy="182563"/>
          </a:xfrm>
          <a:prstGeom prst="rect">
            <a:avLst/>
          </a:prstGeom>
        </p:spPr>
        <p:txBody>
          <a:bodyPr/>
          <a:lstStyle/>
          <a:p>
            <a:fld id="{F1BFD8B9-33C6-442D-9E13-4164BA76C1A5}" type="datetime4">
              <a:rPr lang="en-US" smtClean="0"/>
              <a:pPr/>
              <a:t>November 12, 2014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57200" y="5897880"/>
            <a:ext cx="365125" cy="182563"/>
          </a:xfrm>
          <a:prstGeom prst="rect">
            <a:avLst/>
          </a:prstGeom>
        </p:spPr>
        <p:txBody>
          <a:bodyPr/>
          <a:lstStyle/>
          <a:p>
            <a:fld id="{3D5D8337-0073-4BC0-BF59-65BAC05B68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457200" y="5897880"/>
            <a:ext cx="365125" cy="182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A9A5B68-86DF-4A65-B9D9-0532120D57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457200" y="6263640"/>
            <a:ext cx="2895600" cy="1825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838200" y="1295400"/>
            <a:ext cx="8077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True or False: The average college graduate earns about a </a:t>
            </a:r>
            <a:r>
              <a:rPr lang="en-US" sz="3600" b="1" u="sng" dirty="0" smtClean="0"/>
              <a:t>MILLION dollars more </a:t>
            </a:r>
            <a:r>
              <a:rPr lang="en-US" sz="3600" b="1" dirty="0" smtClean="0"/>
              <a:t>over a lifetime than someone without a high school diploma. </a:t>
            </a:r>
            <a:endParaRPr lang="en-US" sz="3600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w/bullets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8"/>
          <p:cNvSpPr>
            <a:spLocks noGrp="1"/>
          </p:cNvSpPr>
          <p:nvPr>
            <p:ph type="sldNum" sz="quarter" idx="13"/>
          </p:nvPr>
        </p:nvSpPr>
        <p:spPr>
          <a:xfrm>
            <a:off x="457200" y="5897880"/>
            <a:ext cx="365125" cy="182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8726632-DDC5-49F7-8595-1C250A74DA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4"/>
          </p:nvPr>
        </p:nvSpPr>
        <p:spPr>
          <a:xfrm>
            <a:off x="457200" y="6263640"/>
            <a:ext cx="2895600" cy="1825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240201" y="696652"/>
            <a:ext cx="6412350" cy="5201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457200" y="5897880"/>
            <a:ext cx="365125" cy="182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DFC9C85-4F9D-44CA-B4BF-4588509695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57200" y="6263640"/>
            <a:ext cx="2895600" cy="1825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1" name="Picture 2" descr="http://www.bls.gov/emp/ep_chart_00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16241"/>
            <a:ext cx="8238474" cy="411923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wid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" y="1371599"/>
            <a:ext cx="8229600" cy="4343400"/>
          </a:xfrm>
        </p:spPr>
        <p:txBody>
          <a:bodyPr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1"/>
          </p:nvPr>
        </p:nvSpPr>
        <p:spPr>
          <a:xfrm>
            <a:off x="457200" y="6080760"/>
            <a:ext cx="1828800" cy="182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502D921-F7E6-4877-8D65-303712F4DBCC}" type="datetime4">
              <a:rPr lang="en-US" smtClean="0"/>
              <a:pPr/>
              <a:t>November 12, 2014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5897880"/>
            <a:ext cx="365125" cy="182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25AAA59-464B-41EE-A147-1CBCDE0409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457200" y="6263640"/>
            <a:ext cx="2895600" cy="1825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080760"/>
            <a:ext cx="1828800" cy="182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39E0228-6A07-47DB-AB88-BD4D86CF9F04}" type="datetime4">
              <a:rPr lang="en-US" smtClean="0"/>
              <a:pPr/>
              <a:t>November 12, 2014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57200" y="5897880"/>
            <a:ext cx="365125" cy="182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8578F4D-5054-4CF5-83FC-370822D1F6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457200" y="6263640"/>
            <a:ext cx="2895600" cy="1825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ull width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43400"/>
          </a:xfrm>
        </p:spPr>
        <p:txBody>
          <a:bodyPr/>
          <a:lstStyle>
            <a:lvl1pPr marL="0" indent="4763">
              <a:buNone/>
              <a:defRPr sz="2400"/>
            </a:lvl1pPr>
            <a:lvl2pPr marL="0" indent="0">
              <a:spcBef>
                <a:spcPts val="900"/>
              </a:spcBef>
              <a:buNone/>
              <a:defRPr sz="2000"/>
            </a:lvl2pPr>
            <a:lvl3pPr marL="0" indent="4763">
              <a:buNone/>
              <a:defRPr/>
            </a:lvl3pPr>
            <a:lvl4pPr marL="3175" indent="-3175">
              <a:buNone/>
              <a:defRPr/>
            </a:lvl4pPr>
            <a:lvl5pPr marL="0" indent="1588" defTabSz="919163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080760"/>
            <a:ext cx="1828800" cy="182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5680CFB-3989-4508-B563-18F9B4382BB6}" type="datetime4">
              <a:rPr lang="en-US" smtClean="0"/>
              <a:pPr/>
              <a:t>November 12, 2014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57200" y="5897880"/>
            <a:ext cx="365125" cy="182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5481C00-C6FF-4523-BD9F-709F0A205D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457200" y="6263640"/>
            <a:ext cx="2895600" cy="1825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width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43400"/>
          </a:xfrm>
        </p:spPr>
        <p:txBody>
          <a:bodyPr/>
          <a:lstStyle>
            <a:lvl1pPr marL="457200" indent="-457200">
              <a:buFont typeface="+mj-lt"/>
              <a:buAutoNum type="arabicPeriod"/>
              <a:defRPr sz="2400"/>
            </a:lvl1pPr>
            <a:lvl2pPr marL="682625" indent="-230188">
              <a:buFont typeface="Arial"/>
              <a:buChar char="•"/>
              <a:defRPr sz="2000"/>
            </a:lvl2pPr>
            <a:lvl3pPr marL="920750" indent="-228600">
              <a:buFont typeface="Arial"/>
              <a:buChar char="•"/>
              <a:defRPr/>
            </a:lvl3pPr>
            <a:lvl4pPr marL="1143000" indent="-228600">
              <a:defRPr/>
            </a:lvl4pPr>
            <a:lvl5pPr marL="1143000" indent="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8"/>
          <p:cNvSpPr>
            <a:spLocks noGrp="1"/>
          </p:cNvSpPr>
          <p:nvPr>
            <p:ph type="dt" sz="half" idx="10"/>
          </p:nvPr>
        </p:nvSpPr>
        <p:spPr>
          <a:xfrm>
            <a:off x="457200" y="6080760"/>
            <a:ext cx="1828800" cy="182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BEA80F8-02D9-4438-B2C6-77BDF3F0771B}" type="datetime4">
              <a:rPr lang="en-US" smtClean="0"/>
              <a:pPr/>
              <a:t>November 12, 2014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457200" y="5897880"/>
            <a:ext cx="365125" cy="182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3B4FD05-4D16-4F98-9BEF-FF9A3A6A3D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57200" y="6263640"/>
            <a:ext cx="2895600" cy="1825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0" algn="l">
              <a:buFontTx/>
              <a:buNone/>
              <a:defRPr sz="2400"/>
            </a:lvl1pPr>
            <a:lvl2pPr marL="0">
              <a:buFontTx/>
              <a:buNone/>
              <a:defRPr sz="20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1"/>
          </p:nvPr>
        </p:nvSpPr>
        <p:spPr>
          <a:xfrm>
            <a:off x="457200" y="6080760"/>
            <a:ext cx="1828800" cy="182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A57AF9C-81AC-4F6A-AFD5-25C374568661}" type="datetime4">
              <a:rPr lang="en-US" smtClean="0"/>
              <a:pPr/>
              <a:t>November 12, 2014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5897880"/>
            <a:ext cx="365125" cy="182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410624A-541B-4B3E-8A76-5D9287EAB0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457200" y="6263640"/>
            <a:ext cx="2895600" cy="1825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9436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5" r:id="rId3"/>
    <p:sldLayoutId id="2147483728" r:id="rId4"/>
    <p:sldLayoutId id="2147483723" r:id="rId5"/>
    <p:sldLayoutId id="2147483724" r:id="rId6"/>
    <p:sldLayoutId id="2147483721" r:id="rId7"/>
    <p:sldLayoutId id="2147483722" r:id="rId8"/>
    <p:sldLayoutId id="2147483729" r:id="rId9"/>
    <p:sldLayoutId id="2147483730" r:id="rId10"/>
    <p:sldLayoutId id="2147483726" r:id="rId11"/>
    <p:sldLayoutId id="2147483727" r:id="rId12"/>
    <p:sldLayoutId id="2147483731" r:id="rId13"/>
    <p:sldLayoutId id="2147483732" r:id="rId14"/>
    <p:sldLayoutId id="2147483733" r:id="rId15"/>
    <p:sldLayoutId id="2147483734" r:id="rId16"/>
    <p:sldLayoutId id="2147483735" r:id="rId17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2400" b="1" kern="1200" dirty="0">
          <a:solidFill>
            <a:srgbClr val="595959"/>
          </a:solidFill>
          <a:latin typeface="Cambria"/>
          <a:ea typeface="+mn-ea"/>
          <a:cs typeface="Cambri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595959"/>
          </a:solidFill>
          <a:effectLst>
            <a:outerShdw blurRad="38100" dist="38100" dir="2700000" algn="tl">
              <a:srgbClr val="000000"/>
            </a:outerShdw>
          </a:effectLst>
          <a:latin typeface="Cambria" pitchFamily="-120" charset="0"/>
          <a:ea typeface="ＭＳ Ｐゴシック" pitchFamily="-9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595959"/>
          </a:solidFill>
          <a:effectLst>
            <a:outerShdw blurRad="38100" dist="38100" dir="2700000" algn="tl">
              <a:srgbClr val="000000"/>
            </a:outerShdw>
          </a:effectLst>
          <a:latin typeface="Cambria" pitchFamily="-120" charset="0"/>
          <a:ea typeface="ＭＳ Ｐゴシック" pitchFamily="-9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595959"/>
          </a:solidFill>
          <a:effectLst>
            <a:outerShdw blurRad="38100" dist="38100" dir="2700000" algn="tl">
              <a:srgbClr val="000000"/>
            </a:outerShdw>
          </a:effectLst>
          <a:latin typeface="Cambria" pitchFamily="-120" charset="0"/>
          <a:ea typeface="ＭＳ Ｐゴシック" pitchFamily="-9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595959"/>
          </a:solidFill>
          <a:effectLst>
            <a:outerShdw blurRad="38100" dist="38100" dir="2700000" algn="tl">
              <a:srgbClr val="000000"/>
            </a:outerShdw>
          </a:effectLst>
          <a:latin typeface="Cambria" pitchFamily="-120" charset="0"/>
          <a:ea typeface="ＭＳ Ｐゴシック" pitchFamily="-96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96" charset="0"/>
          <a:ea typeface="ＭＳ Ｐゴシック" pitchFamily="-96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96" charset="0"/>
          <a:ea typeface="ＭＳ Ｐゴシック" pitchFamily="-96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96" charset="0"/>
          <a:ea typeface="ＭＳ Ｐゴシック" pitchFamily="-96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96" charset="0"/>
          <a:ea typeface="ＭＳ Ｐゴシック" pitchFamily="-96" charset="-128"/>
        </a:defRPr>
      </a:lvl9pPr>
    </p:titleStyle>
    <p:bodyStyle>
      <a:lvl1pPr marL="228600" indent="-228600" algn="l" rtl="0" eaLnBrk="1" fontAlgn="base" hangingPunct="1">
        <a:spcBef>
          <a:spcPct val="20000"/>
        </a:spcBef>
        <a:spcAft>
          <a:spcPct val="0"/>
        </a:spcAft>
        <a:buClr>
          <a:srgbClr val="D7591A"/>
        </a:buClr>
        <a:buFont typeface="Arial"/>
        <a:buChar char="•"/>
        <a:defRPr lang="en-US" sz="2400" kern="1200" dirty="0">
          <a:solidFill>
            <a:srgbClr val="595959"/>
          </a:solidFill>
          <a:latin typeface="Calibri"/>
          <a:ea typeface="+mn-ea"/>
          <a:cs typeface="Calibri"/>
        </a:defRPr>
      </a:lvl1pPr>
      <a:lvl2pPr marL="460375" indent="-228600" algn="l" rtl="0" eaLnBrk="1" fontAlgn="base" hangingPunct="1">
        <a:spcBef>
          <a:spcPct val="20000"/>
        </a:spcBef>
        <a:spcAft>
          <a:spcPct val="0"/>
        </a:spcAft>
        <a:buClr>
          <a:srgbClr val="D7591A"/>
        </a:buClr>
        <a:buFont typeface="Arial"/>
        <a:buChar char="•"/>
        <a:defRPr lang="en-US" kern="1200" dirty="0">
          <a:solidFill>
            <a:srgbClr val="595959"/>
          </a:solidFill>
          <a:latin typeface="Calibri"/>
          <a:ea typeface="+mn-ea"/>
          <a:cs typeface="Calibri"/>
        </a:defRPr>
      </a:lvl2pPr>
      <a:lvl3pPr marL="687388" indent="-228600" algn="l" rtl="0" eaLnBrk="1" fontAlgn="base" hangingPunct="1">
        <a:spcBef>
          <a:spcPct val="20000"/>
        </a:spcBef>
        <a:spcAft>
          <a:spcPct val="0"/>
        </a:spcAft>
        <a:buClr>
          <a:srgbClr val="D7591A"/>
        </a:buClr>
        <a:buFont typeface="Arial"/>
        <a:buChar char="•"/>
        <a:defRPr lang="en-US" kern="1200" dirty="0">
          <a:solidFill>
            <a:srgbClr val="595959"/>
          </a:solidFill>
          <a:latin typeface="Calibri"/>
          <a:ea typeface="+mn-ea"/>
          <a:cs typeface="Calibri"/>
        </a:defRPr>
      </a:lvl3pPr>
      <a:lvl4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D7591A"/>
        </a:buClr>
        <a:buFont typeface="Arial"/>
        <a:buChar char="•"/>
        <a:defRPr lang="en-US" kern="1200" dirty="0">
          <a:solidFill>
            <a:srgbClr val="595959"/>
          </a:solidFill>
          <a:latin typeface="Calibri"/>
          <a:ea typeface="+mn-ea"/>
          <a:cs typeface="Calibri"/>
        </a:defRPr>
      </a:lvl4pPr>
      <a:lvl5pPr marL="914400" indent="0" algn="l" rtl="0" eaLnBrk="1" fontAlgn="base" hangingPunct="1">
        <a:spcBef>
          <a:spcPct val="20000"/>
        </a:spcBef>
        <a:spcAft>
          <a:spcPct val="0"/>
        </a:spcAft>
        <a:buFont typeface="Arial" pitchFamily="-120" charset="0"/>
        <a:defRPr lang="en-US" kern="1200" dirty="0">
          <a:solidFill>
            <a:srgbClr val="595959"/>
          </a:solidFill>
          <a:latin typeface="Calibri"/>
          <a:ea typeface="+mn-ea"/>
          <a:cs typeface="Calibri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836" y="3094040"/>
            <a:ext cx="64829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Myths about College</a:t>
            </a:r>
            <a:endParaRPr lang="en-US" sz="44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6618" y="3863481"/>
            <a:ext cx="4959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n-lt"/>
              </a:rPr>
              <a:t>The Office of Precollege Programs</a:t>
            </a:r>
            <a:endParaRPr lang="en-US" sz="24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 bright="70000" contrast="-70000"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609600"/>
            <a:ext cx="78486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u="sng" dirty="0" smtClean="0">
                <a:solidFill>
                  <a:schemeClr val="accent5"/>
                </a:solidFill>
              </a:rPr>
              <a:t>True or False: </a:t>
            </a:r>
            <a:endParaRPr lang="en-US" sz="4400" b="1" u="sng" dirty="0" smtClean="0">
              <a:solidFill>
                <a:schemeClr val="accent5"/>
              </a:solidFill>
            </a:endParaRPr>
          </a:p>
          <a:p>
            <a:pPr algn="ctr"/>
            <a:endParaRPr lang="en-US" sz="4400" b="1" u="sng" dirty="0">
              <a:solidFill>
                <a:schemeClr val="accent5"/>
              </a:solidFill>
            </a:endParaRPr>
          </a:p>
          <a:p>
            <a:pPr algn="ctr"/>
            <a:endParaRPr lang="en-US" sz="4400" b="1" u="sng" dirty="0" smtClean="0">
              <a:solidFill>
                <a:schemeClr val="accent5"/>
              </a:solidFill>
            </a:endParaRPr>
          </a:p>
          <a:p>
            <a:pPr algn="ctr"/>
            <a:r>
              <a:rPr lang="en-US" sz="4400" b="1" dirty="0" smtClean="0"/>
              <a:t>You can afford a college education. </a:t>
            </a:r>
            <a:endParaRPr lang="en-US" sz="4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solidFill>
                  <a:schemeClr val="accent5"/>
                </a:solidFill>
              </a:rPr>
              <a:t>TRUE!</a:t>
            </a:r>
            <a:endParaRPr lang="en-US" sz="4000" dirty="0">
              <a:solidFill>
                <a:schemeClr val="accent5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7700" y="1471568"/>
            <a:ext cx="7924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EVERYONE </a:t>
            </a:r>
            <a:r>
              <a:rPr lang="en-US" sz="2800" b="1" dirty="0" smtClean="0"/>
              <a:t>CAN AFFORD </a:t>
            </a:r>
            <a:r>
              <a:rPr lang="en-US" sz="2800" b="1" dirty="0" smtClean="0"/>
              <a:t>COLLEGE</a:t>
            </a:r>
          </a:p>
          <a:p>
            <a:endParaRPr lang="en-US" sz="2800" b="1" dirty="0" smtClean="0"/>
          </a:p>
          <a:p>
            <a:r>
              <a:rPr lang="en-US" sz="2800" b="1" dirty="0" smtClean="0">
                <a:solidFill>
                  <a:schemeClr val="bg1"/>
                </a:solidFill>
              </a:rPr>
              <a:t>Help is available:</a:t>
            </a:r>
          </a:p>
          <a:p>
            <a:pPr lvl="3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Scholarships</a:t>
            </a:r>
          </a:p>
          <a:p>
            <a:pPr lvl="3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Grants</a:t>
            </a:r>
          </a:p>
          <a:p>
            <a:pPr lvl="3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Student Loans</a:t>
            </a:r>
          </a:p>
          <a:p>
            <a:pPr lvl="3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Parent Loans</a:t>
            </a:r>
          </a:p>
          <a:p>
            <a:pPr lvl="3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Student Employment</a:t>
            </a:r>
          </a:p>
          <a:p>
            <a:pPr lvl="3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Degree Partnership Program</a:t>
            </a:r>
          </a:p>
          <a:p>
            <a:endParaRPr lang="en-US" sz="2800" b="1" u="sng" dirty="0"/>
          </a:p>
        </p:txBody>
      </p:sp>
      <p:pic>
        <p:nvPicPr>
          <p:cNvPr id="6146" name="Picture 2" descr="C:\Users\geracitj\AppData\Local\Microsoft\Windows\Temporary Internet Files\Content.IE5\9RY3Z3UY\MC900037084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365" y="2363875"/>
            <a:ext cx="1743015" cy="244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3714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838200"/>
            <a:ext cx="78486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 smtClean="0">
                <a:solidFill>
                  <a:schemeClr val="accent5"/>
                </a:solidFill>
              </a:rPr>
              <a:t>True or False: </a:t>
            </a:r>
            <a:endParaRPr lang="en-US" sz="3600" b="1" u="sng" dirty="0" smtClean="0">
              <a:solidFill>
                <a:schemeClr val="accent5"/>
              </a:solidFill>
            </a:endParaRPr>
          </a:p>
          <a:p>
            <a:pPr algn="ctr"/>
            <a:endParaRPr lang="en-US" sz="3600" b="1" u="sng" dirty="0" smtClean="0">
              <a:solidFill>
                <a:schemeClr val="accent5"/>
              </a:solidFill>
            </a:endParaRPr>
          </a:p>
          <a:p>
            <a:pPr algn="ctr"/>
            <a:r>
              <a:rPr lang="en-US" sz="3200" b="1" dirty="0" smtClean="0"/>
              <a:t>Scholarships, Grants and Student Loans are FREE MONEY. </a:t>
            </a:r>
            <a:endParaRPr lang="en-US" sz="3200" dirty="0"/>
          </a:p>
        </p:txBody>
      </p:sp>
      <p:pic>
        <p:nvPicPr>
          <p:cNvPr id="8194" name="Picture 2" descr="http://www.computerclipart.com/computer_clipart_images/money_tree_0515-1005-1302-1355_SM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92155" y="3394787"/>
            <a:ext cx="2619375" cy="28575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solidFill>
                  <a:schemeClr val="accent5"/>
                </a:solidFill>
              </a:rPr>
              <a:t>FALSE!</a:t>
            </a:r>
            <a:endParaRPr lang="en-US" sz="4400" dirty="0">
              <a:solidFill>
                <a:schemeClr val="accent5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2055303"/>
            <a:ext cx="79248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Loans </a:t>
            </a:r>
            <a:r>
              <a:rPr lang="en-US" sz="4000" b="1" dirty="0" smtClean="0"/>
              <a:t>must be paid back. Only scholarships and grants do not have to be repaid.</a:t>
            </a:r>
            <a:endParaRPr lang="en-US" sz="4000" dirty="0" smtClean="0"/>
          </a:p>
          <a:p>
            <a:endParaRPr lang="en-US" sz="2800" b="1" u="sng" dirty="0"/>
          </a:p>
        </p:txBody>
      </p:sp>
      <p:pic>
        <p:nvPicPr>
          <p:cNvPr id="7170" name="Picture 2" descr="C:\Users\geracitj\AppData\Local\Microsoft\Windows\Temporary Internet Files\Content.IE5\89TWYPOR\MC90044039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902" y="4175621"/>
            <a:ext cx="1983996" cy="198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5279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2509" y="838200"/>
            <a:ext cx="8497455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 smtClean="0">
                <a:solidFill>
                  <a:schemeClr val="accent5"/>
                </a:solidFill>
              </a:rPr>
              <a:t>True or False: </a:t>
            </a:r>
          </a:p>
          <a:p>
            <a:endParaRPr lang="en-US" sz="2800" b="1" dirty="0" smtClean="0"/>
          </a:p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Scholarships are only for 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“A+” students. 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0529" y="3640822"/>
            <a:ext cx="39082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solidFill>
                  <a:schemeClr val="accent5"/>
                </a:solidFill>
              </a:rPr>
              <a:t>FALSE!</a:t>
            </a:r>
            <a:endParaRPr lang="en-US" sz="4400" dirty="0">
              <a:solidFill>
                <a:schemeClr val="accent5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9281" y="1885350"/>
            <a:ext cx="8614719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Good </a:t>
            </a:r>
            <a:r>
              <a:rPr lang="en-US" sz="3600" b="1" dirty="0" smtClean="0">
                <a:solidFill>
                  <a:schemeClr val="bg1"/>
                </a:solidFill>
              </a:rPr>
              <a:t>grades always help, but there are </a:t>
            </a:r>
            <a:r>
              <a:rPr lang="en-US" sz="3600" b="1" u="sng" dirty="0" smtClean="0">
                <a:solidFill>
                  <a:schemeClr val="bg1"/>
                </a:solidFill>
              </a:rPr>
              <a:t>thousands</a:t>
            </a:r>
            <a:r>
              <a:rPr lang="en-US" sz="3600" b="1" dirty="0" smtClean="0">
                <a:solidFill>
                  <a:schemeClr val="bg1"/>
                </a:solidFill>
              </a:rPr>
              <a:t> of scholarships: </a:t>
            </a:r>
            <a:endParaRPr lang="en-US" sz="3600" b="1" dirty="0" smtClean="0">
              <a:solidFill>
                <a:schemeClr val="bg1"/>
              </a:solidFill>
            </a:endParaRPr>
          </a:p>
          <a:p>
            <a:pPr algn="ctr"/>
            <a:endParaRPr lang="en-US" sz="3600" b="1" dirty="0" smtClean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/>
              <a:t>http://www.fastweb.com/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/>
              <a:t>OSAC (Oregon Student Access Commission) – one application for over 450 scholarships and nearly $70 million every </a:t>
            </a:r>
            <a:r>
              <a:rPr lang="en-US" sz="2800" dirty="0" smtClean="0"/>
              <a:t>year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/>
              <a:t>School specific scholarships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/>
              <a:t>Community scholarships</a:t>
            </a:r>
            <a:endParaRPr lang="en-US" sz="2800" dirty="0" smtClean="0"/>
          </a:p>
          <a:p>
            <a:endParaRPr lang="en-US" sz="2800" b="1" u="sng" dirty="0"/>
          </a:p>
        </p:txBody>
      </p:sp>
    </p:spTree>
    <p:extLst>
      <p:ext uri="{BB962C8B-B14F-4D97-AF65-F5344CB8AC3E}">
        <p14:creationId xmlns:p14="http://schemas.microsoft.com/office/powerpoint/2010/main" val="29238866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1155584"/>
            <a:ext cx="78486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u="sng" dirty="0" smtClean="0">
                <a:solidFill>
                  <a:schemeClr val="accent5"/>
                </a:solidFill>
              </a:rPr>
              <a:t>True or False: </a:t>
            </a:r>
            <a:endParaRPr lang="en-US" sz="4400" b="1" u="sng" dirty="0" smtClean="0">
              <a:solidFill>
                <a:schemeClr val="accent5"/>
              </a:solidFill>
            </a:endParaRPr>
          </a:p>
          <a:p>
            <a:pPr algn="ctr"/>
            <a:endParaRPr lang="en-US" sz="4400" b="1" u="sng" dirty="0" smtClean="0">
              <a:solidFill>
                <a:schemeClr val="accent5"/>
              </a:solidFill>
            </a:endParaRPr>
          </a:p>
          <a:p>
            <a:pPr algn="ctr"/>
            <a:r>
              <a:rPr lang="en-US" sz="4400" b="1" dirty="0" smtClean="0"/>
              <a:t>You </a:t>
            </a:r>
            <a:r>
              <a:rPr lang="en-US" sz="4400" b="1" dirty="0" smtClean="0"/>
              <a:t>need to start planning for college during your </a:t>
            </a:r>
            <a:r>
              <a:rPr lang="en-US" sz="4400" b="1" u="sng" dirty="0" smtClean="0"/>
              <a:t>junior</a:t>
            </a:r>
            <a:r>
              <a:rPr lang="en-US" sz="4400" b="1" dirty="0" smtClean="0"/>
              <a:t> year of high school. </a:t>
            </a:r>
            <a:endParaRPr lang="en-US" sz="4400" b="1" dirty="0"/>
          </a:p>
        </p:txBody>
      </p:sp>
      <p:pic>
        <p:nvPicPr>
          <p:cNvPr id="8197" name="Picture 5" descr="C:\Users\geracitj\AppData\Local\Microsoft\Windows\Temporary Internet Files\Content.IE5\F6G2UNL8\MC900088978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551" y="4633459"/>
            <a:ext cx="1410005" cy="181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solidFill>
                  <a:schemeClr val="accent5"/>
                </a:solidFill>
              </a:rPr>
              <a:t>FALSE!</a:t>
            </a:r>
            <a:endParaRPr lang="en-US" sz="4000" dirty="0">
              <a:solidFill>
                <a:schemeClr val="accent5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627663"/>
            <a:ext cx="8458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What </a:t>
            </a:r>
            <a:r>
              <a:rPr lang="en-US" sz="3600" b="1" dirty="0" smtClean="0">
                <a:solidFill>
                  <a:schemeClr val="bg1"/>
                </a:solidFill>
              </a:rPr>
              <a:t>you do in </a:t>
            </a:r>
            <a:r>
              <a:rPr lang="en-US" sz="3600" b="1" dirty="0" smtClean="0">
                <a:solidFill>
                  <a:schemeClr val="bg1"/>
                </a:solidFill>
              </a:rPr>
              <a:t>middle and high </a:t>
            </a:r>
            <a:r>
              <a:rPr lang="en-US" sz="3600" b="1" dirty="0" smtClean="0">
                <a:solidFill>
                  <a:schemeClr val="bg1"/>
                </a:solidFill>
              </a:rPr>
              <a:t>school is  important!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 smtClean="0"/>
              <a:t>Courses and grades are the most </a:t>
            </a:r>
            <a:r>
              <a:rPr lang="en-US" sz="3200" b="1" dirty="0"/>
              <a:t>important consideration in most colleges’ admissions decisions</a:t>
            </a:r>
            <a:endParaRPr lang="en-US" sz="3200" b="1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 smtClean="0"/>
              <a:t>Extracurricular activities</a:t>
            </a:r>
          </a:p>
          <a:p>
            <a:pPr algn="ctr"/>
            <a:r>
              <a:rPr lang="en-US" sz="4000" b="1" u="sng" dirty="0" smtClean="0">
                <a:solidFill>
                  <a:schemeClr val="bg1"/>
                </a:solidFill>
              </a:rPr>
              <a:t>Start planning NOW!</a:t>
            </a:r>
            <a:endParaRPr lang="en-US" sz="40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0088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2179" y="310160"/>
            <a:ext cx="705149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>
                <a:solidFill>
                  <a:schemeClr val="accent5"/>
                </a:solidFill>
              </a:rPr>
              <a:t>What can you do now?</a:t>
            </a:r>
          </a:p>
          <a:p>
            <a:pPr>
              <a:buFont typeface="Arial" pitchFamily="34" charset="0"/>
              <a:buChar char="•"/>
            </a:pPr>
            <a:endParaRPr lang="en-US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Make school a priority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dirty="0" smtClean="0"/>
              <a:t>Work hard in school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dirty="0" smtClean="0"/>
              <a:t>If you’re having trouble – </a:t>
            </a:r>
            <a:r>
              <a:rPr lang="en-US" sz="2400" b="1" dirty="0" smtClean="0"/>
              <a:t>ask for help! </a:t>
            </a:r>
            <a:endParaRPr lang="en-US" sz="24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Plan </a:t>
            </a:r>
            <a:r>
              <a:rPr lang="en-US" sz="2800" b="1" dirty="0"/>
              <a:t>your high school classes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English 4 years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Math 3 years (need Algebra II or higher)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Social Studies 3 years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Science 3 years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Foreign language 2 years</a:t>
            </a:r>
            <a:endParaRPr lang="en-US" sz="2400" dirty="0"/>
          </a:p>
          <a:p>
            <a:pPr lvl="1"/>
            <a:endParaRPr lang="en-US" sz="2800" b="1" dirty="0"/>
          </a:p>
          <a:p>
            <a:pPr lvl="1">
              <a:buFont typeface="Arial" pitchFamily="34" charset="0"/>
              <a:buChar char="•"/>
            </a:pPr>
            <a:endParaRPr lang="en-US" sz="2800" b="1" dirty="0" smtClean="0"/>
          </a:p>
        </p:txBody>
      </p:sp>
      <p:pic>
        <p:nvPicPr>
          <p:cNvPr id="5122" name="Picture 2" descr="OSU-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5987" y="4171477"/>
            <a:ext cx="4048013" cy="269684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24179" y="1006679"/>
            <a:ext cx="805137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u="sng" dirty="0" smtClean="0">
                <a:solidFill>
                  <a:schemeClr val="accent5"/>
                </a:solidFill>
              </a:rPr>
              <a:t>What else can you do now?</a:t>
            </a:r>
          </a:p>
          <a:p>
            <a:endParaRPr lang="en-US" sz="2400" b="1" u="sng" dirty="0" smtClean="0">
              <a:solidFill>
                <a:schemeClr val="accent5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b="1" dirty="0"/>
              <a:t>Visit a College Campus</a:t>
            </a:r>
            <a:endParaRPr lang="en-US" sz="2800" dirty="0"/>
          </a:p>
          <a:p>
            <a:pPr>
              <a:buFont typeface="Arial" pitchFamily="34" charset="0"/>
              <a:buChar char="•"/>
            </a:pP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Talk </a:t>
            </a:r>
            <a:r>
              <a:rPr lang="en-US" sz="2800" b="1" dirty="0"/>
              <a:t>to your parent or teacher about college</a:t>
            </a:r>
            <a:endParaRPr lang="en-US" sz="2800" dirty="0"/>
          </a:p>
          <a:p>
            <a:pPr>
              <a:buFont typeface="Arial" pitchFamily="34" charset="0"/>
              <a:buChar char="•"/>
            </a:pPr>
            <a:endParaRPr lang="en-US" sz="2800" b="1" dirty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Explore your interests!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www.sciencebuddies.org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www.collegeboard.com</a:t>
            </a:r>
            <a:endParaRPr lang="en-US" sz="2800" b="1" dirty="0" smtClean="0"/>
          </a:p>
          <a:p>
            <a:pPr lvl="1"/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Volunteer!  Get involved!</a:t>
            </a:r>
          </a:p>
          <a:p>
            <a:pPr>
              <a:buFont typeface="Arial" pitchFamily="34" charset="0"/>
              <a:buChar char="•"/>
            </a:pPr>
            <a:endParaRPr lang="en-US" sz="3200" b="1" dirty="0" smtClean="0"/>
          </a:p>
        </p:txBody>
      </p:sp>
      <p:pic>
        <p:nvPicPr>
          <p:cNvPr id="9218" name="Picture 2" descr="C:\Users\geracitj\AppData\Local\Microsoft\Windows\Temporary Internet Files\Content.IE5\F6G2UNL8\MC900088594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549" y="3604095"/>
            <a:ext cx="1826971" cy="181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6363" y="1416064"/>
            <a:ext cx="83727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 smtClean="0">
                <a:solidFill>
                  <a:schemeClr val="accent5"/>
                </a:solidFill>
              </a:rPr>
              <a:t>True or False: </a:t>
            </a:r>
            <a:endParaRPr lang="en-US" sz="3600" b="1" u="sng" dirty="0" smtClean="0">
              <a:solidFill>
                <a:schemeClr val="accent5"/>
              </a:solidFill>
            </a:endParaRPr>
          </a:p>
          <a:p>
            <a:pPr algn="ctr"/>
            <a:endParaRPr lang="en-US" sz="3600" b="1" u="sng" dirty="0" smtClean="0"/>
          </a:p>
          <a:p>
            <a:pPr algn="ctr"/>
            <a:r>
              <a:rPr lang="en-US" sz="3600" b="1" dirty="0" smtClean="0"/>
              <a:t>To </a:t>
            </a:r>
            <a:r>
              <a:rPr lang="en-US" sz="3600" b="1" dirty="0" smtClean="0"/>
              <a:t>make it in today’s </a:t>
            </a:r>
            <a:r>
              <a:rPr lang="en-US" sz="3600" b="1" dirty="0" smtClean="0"/>
              <a:t>world, </a:t>
            </a:r>
            <a:r>
              <a:rPr lang="en-US" sz="3600" b="1" dirty="0" smtClean="0"/>
              <a:t>you need a </a:t>
            </a:r>
            <a:r>
              <a:rPr lang="en-US" sz="3600" b="1" u="sng" dirty="0" smtClean="0"/>
              <a:t>four-year college degree. </a:t>
            </a:r>
            <a:endParaRPr lang="en-US" sz="3600" u="sng" dirty="0"/>
          </a:p>
        </p:txBody>
      </p:sp>
      <p:pic>
        <p:nvPicPr>
          <p:cNvPr id="1027" name="Picture 3" descr="C:\Users\geracitj\AppData\Local\Microsoft\Windows\Temporary Internet Files\Content.IE5\6QVI7QNV\MC90044874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531" y="4041395"/>
            <a:ext cx="3028426" cy="201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178" y="588917"/>
            <a:ext cx="5878286" cy="1441269"/>
          </a:xfrm>
        </p:spPr>
        <p:txBody>
          <a:bodyPr/>
          <a:lstStyle/>
          <a:p>
            <a:r>
              <a:rPr lang="en-US" sz="4400" dirty="0" smtClean="0">
                <a:solidFill>
                  <a:schemeClr val="bg1"/>
                </a:solidFill>
              </a:rPr>
              <a:t>Questions about College or OSU?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46082" name="Picture 2" descr="MU and Weatherford aeri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030186"/>
            <a:ext cx="6564086" cy="4390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34043"/>
            <a:ext cx="1333978" cy="1796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64602" y="1001486"/>
            <a:ext cx="1262743" cy="12627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64602" y="2462553"/>
            <a:ext cx="1262743" cy="1364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81769" y="4424413"/>
            <a:ext cx="1245576" cy="108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73785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>
                <a:solidFill>
                  <a:schemeClr val="accent5"/>
                </a:solidFill>
              </a:rPr>
              <a:t>FALSE!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652944" y="1464006"/>
            <a:ext cx="7924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A </a:t>
            </a:r>
            <a:r>
              <a:rPr lang="en-US" sz="3200" b="1" dirty="0" smtClean="0"/>
              <a:t>four-year degree will give you more career options, but there are many satisfying and good-paying jobs that are possible with </a:t>
            </a:r>
            <a:r>
              <a:rPr lang="en-US" sz="3200" b="1" u="sng" dirty="0" smtClean="0"/>
              <a:t>technical or two-year degrees.</a:t>
            </a:r>
            <a:r>
              <a:rPr lang="en-US" sz="3200" b="1" u="sng" dirty="0" smtClean="0">
                <a:solidFill>
                  <a:schemeClr val="bg1"/>
                </a:solidFill>
              </a:rPr>
              <a:t> </a:t>
            </a:r>
          </a:p>
          <a:p>
            <a:pPr algn="ctr"/>
            <a:endParaRPr lang="en-US" sz="3200" b="1" u="sng" dirty="0" smtClean="0"/>
          </a:p>
          <a:p>
            <a:pPr algn="ctr"/>
            <a:r>
              <a:rPr lang="en-US" sz="3200" b="1" u="sng" dirty="0" smtClean="0">
                <a:solidFill>
                  <a:schemeClr val="bg1"/>
                </a:solidFill>
              </a:rPr>
              <a:t>Education beyond high school is key!</a:t>
            </a:r>
            <a:endParaRPr lang="en-US" sz="32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7215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397276" y="1178560"/>
          <a:ext cx="8349448" cy="4500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28507" y="579056"/>
            <a:ext cx="52682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5"/>
                </a:solidFill>
              </a:rPr>
              <a:t>Types of Post-Secondary Education</a:t>
            </a:r>
            <a:endParaRPr lang="en-US" sz="32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017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9357" y="685800"/>
            <a:ext cx="85180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Examples of  Associate Degree and Certificate Programs</a:t>
            </a:r>
          </a:p>
          <a:p>
            <a:r>
              <a:rPr lang="en-US" sz="2000" dirty="0" smtClean="0"/>
              <a:t>This is a small selection of the </a:t>
            </a:r>
            <a:r>
              <a:rPr lang="en-US" sz="2000" u="sng" dirty="0" smtClean="0"/>
              <a:t>many</a:t>
            </a:r>
            <a:r>
              <a:rPr lang="en-US" sz="2000" dirty="0" smtClean="0"/>
              <a:t> two-year and certificate programs that are available at Oregon Community Colleges. 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88147" y="2090410"/>
            <a:ext cx="464275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5"/>
                </a:solidFill>
              </a:rPr>
              <a:t>Portland Community College</a:t>
            </a:r>
          </a:p>
          <a:p>
            <a:r>
              <a:rPr lang="en-US" dirty="0" smtClean="0"/>
              <a:t>Alcohol and Drug Counselor</a:t>
            </a:r>
          </a:p>
          <a:p>
            <a:r>
              <a:rPr lang="en-US" dirty="0" smtClean="0"/>
              <a:t>Building Inspection Technology</a:t>
            </a:r>
          </a:p>
          <a:p>
            <a:r>
              <a:rPr lang="en-US" dirty="0" smtClean="0"/>
              <a:t>Dental Assistant</a:t>
            </a:r>
          </a:p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30486" y="2046514"/>
            <a:ext cx="471351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5"/>
                </a:solidFill>
              </a:rPr>
              <a:t>Linn Benton Community College</a:t>
            </a:r>
          </a:p>
          <a:p>
            <a:r>
              <a:rPr lang="en-US" dirty="0" smtClean="0"/>
              <a:t>Animal Technology</a:t>
            </a:r>
          </a:p>
          <a:p>
            <a:r>
              <a:rPr lang="en-US" dirty="0" smtClean="0"/>
              <a:t>Automotive Technology</a:t>
            </a:r>
          </a:p>
          <a:p>
            <a:r>
              <a:rPr lang="en-US" dirty="0" smtClean="0"/>
              <a:t>Diagnostic Imaging</a:t>
            </a:r>
          </a:p>
          <a:p>
            <a:r>
              <a:rPr lang="en-US" dirty="0" smtClean="0"/>
              <a:t>Veterinary Assistant</a:t>
            </a:r>
          </a:p>
          <a:p>
            <a:r>
              <a:rPr lang="en-US" dirty="0" smtClean="0"/>
              <a:t>Welding &amp; Fabrication Technology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30486" y="4245429"/>
            <a:ext cx="42672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accent5"/>
                </a:solidFill>
              </a:rPr>
              <a:t>Chemeketa</a:t>
            </a:r>
            <a:r>
              <a:rPr lang="en-US" sz="2000" b="1" dirty="0" smtClean="0">
                <a:solidFill>
                  <a:schemeClr val="accent5"/>
                </a:solidFill>
              </a:rPr>
              <a:t> </a:t>
            </a:r>
            <a:r>
              <a:rPr lang="en-US" sz="2000" b="1" dirty="0" smtClean="0">
                <a:solidFill>
                  <a:schemeClr val="accent5"/>
                </a:solidFill>
              </a:rPr>
              <a:t>Community College</a:t>
            </a:r>
          </a:p>
          <a:p>
            <a:r>
              <a:rPr lang="en-US" dirty="0" smtClean="0"/>
              <a:t>Drafting Technology</a:t>
            </a:r>
          </a:p>
          <a:p>
            <a:r>
              <a:rPr lang="en-US" dirty="0" smtClean="0"/>
              <a:t>Early Childhood Education</a:t>
            </a:r>
          </a:p>
          <a:p>
            <a:r>
              <a:rPr lang="en-US" dirty="0" smtClean="0"/>
              <a:t>Fire Protection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8148" y="4249167"/>
            <a:ext cx="363038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5"/>
                </a:solidFill>
              </a:rPr>
              <a:t>Oregon Coast Community College</a:t>
            </a:r>
          </a:p>
          <a:p>
            <a:r>
              <a:rPr lang="en-US" dirty="0" smtClean="0"/>
              <a:t>Aquarium Science</a:t>
            </a:r>
          </a:p>
          <a:p>
            <a:r>
              <a:rPr lang="en-US" dirty="0" smtClean="0"/>
              <a:t>Emergency Medical Technician</a:t>
            </a:r>
          </a:p>
          <a:p>
            <a:r>
              <a:rPr lang="en-US" dirty="0" smtClean="0"/>
              <a:t>Nursing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106" y="5477400"/>
            <a:ext cx="2123892" cy="1331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518" y="2421849"/>
            <a:ext cx="984960" cy="1034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49" y="3175685"/>
            <a:ext cx="2058501" cy="109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957" y="5526828"/>
            <a:ext cx="1759842" cy="1257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0600" y="834904"/>
            <a:ext cx="6858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 smtClean="0">
                <a:solidFill>
                  <a:schemeClr val="accent5"/>
                </a:solidFill>
              </a:rPr>
              <a:t>True or False: </a:t>
            </a:r>
            <a:endParaRPr lang="en-US" sz="4000" b="1" u="sng" dirty="0" smtClean="0">
              <a:solidFill>
                <a:schemeClr val="accent5"/>
              </a:solidFill>
            </a:endParaRPr>
          </a:p>
          <a:p>
            <a:pPr algn="ctr"/>
            <a:endParaRPr lang="en-US" sz="4000" b="1" u="sng" dirty="0" smtClean="0">
              <a:solidFill>
                <a:schemeClr val="accent5"/>
              </a:solidFill>
            </a:endParaRPr>
          </a:p>
          <a:p>
            <a:pPr algn="ctr"/>
            <a:r>
              <a:rPr lang="en-US" sz="4000" b="1" dirty="0" smtClean="0"/>
              <a:t>On </a:t>
            </a:r>
            <a:r>
              <a:rPr lang="en-US" sz="4000" b="1" dirty="0" smtClean="0"/>
              <a:t>average, the more education you have, the more money you make. </a:t>
            </a:r>
            <a:endParaRPr lang="en-US" sz="4000" dirty="0"/>
          </a:p>
        </p:txBody>
      </p:sp>
      <p:pic>
        <p:nvPicPr>
          <p:cNvPr id="3074" name="Picture 2" descr="C:\Users\geracitj\AppData\Local\Microsoft\Windows\Temporary Internet Files\Content.IE5\6QVI7QNV\MC900056794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823" y="4453909"/>
            <a:ext cx="1879092" cy="91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geracitj\AppData\Local\Microsoft\Windows\Temporary Internet Files\Content.IE5\PGLZ6OQC\MC90043160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180" y="4210282"/>
            <a:ext cx="1407140" cy="140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5361"/>
            <a:ext cx="8229600" cy="685800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chemeClr val="accent5"/>
                </a:solidFill>
              </a:rPr>
              <a:t>TRUE!</a:t>
            </a:r>
            <a:endParaRPr lang="en-US" sz="4000" dirty="0">
              <a:solidFill>
                <a:schemeClr val="accent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1939" y="1872995"/>
            <a:ext cx="78848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The </a:t>
            </a:r>
            <a:r>
              <a:rPr lang="en-US" sz="3200" b="1" dirty="0" smtClean="0">
                <a:solidFill>
                  <a:schemeClr val="bg1"/>
                </a:solidFill>
              </a:rPr>
              <a:t>more education you have, the more money you make </a:t>
            </a:r>
            <a:r>
              <a:rPr lang="en-US" sz="3200" b="1" u="sng" dirty="0" smtClean="0">
                <a:solidFill>
                  <a:schemeClr val="bg1"/>
                </a:solidFill>
              </a:rPr>
              <a:t>and</a:t>
            </a:r>
            <a:r>
              <a:rPr lang="en-US" sz="3200" b="1" dirty="0" smtClean="0">
                <a:solidFill>
                  <a:schemeClr val="bg1"/>
                </a:solidFill>
              </a:rPr>
              <a:t> the more choices you have on how and where you work! </a:t>
            </a:r>
          </a:p>
        </p:txBody>
      </p:sp>
      <p:pic>
        <p:nvPicPr>
          <p:cNvPr id="4105" name="Picture 9" descr="C:\Users\geracitj\AppData\Local\Microsoft\Windows\Temporary Internet Files\Content.IE5\KBJEYD20\MC900441324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732" y="3298971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6594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6363" y="696686"/>
            <a:ext cx="8372763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 smtClean="0">
                <a:solidFill>
                  <a:schemeClr val="accent5"/>
                </a:solidFill>
              </a:rPr>
              <a:t>True or False: </a:t>
            </a:r>
            <a:endParaRPr lang="en-US" sz="4000" b="1" u="sng" dirty="0" smtClean="0">
              <a:solidFill>
                <a:schemeClr val="accent5"/>
              </a:solidFill>
            </a:endParaRPr>
          </a:p>
          <a:p>
            <a:pPr algn="ctr"/>
            <a:endParaRPr lang="en-US" sz="4000" b="1" u="sng" dirty="0" smtClean="0">
              <a:solidFill>
                <a:schemeClr val="accent5"/>
              </a:solidFill>
            </a:endParaRPr>
          </a:p>
          <a:p>
            <a:pPr algn="ctr"/>
            <a:r>
              <a:rPr lang="en-US" sz="4000" b="1" dirty="0" smtClean="0">
                <a:latin typeface="Arial" charset="0"/>
                <a:cs typeface="Arial" charset="0"/>
              </a:rPr>
              <a:t>You </a:t>
            </a:r>
            <a:r>
              <a:rPr lang="en-US" sz="4000" b="1" dirty="0" smtClean="0">
                <a:latin typeface="Arial" charset="0"/>
                <a:cs typeface="Arial" charset="0"/>
              </a:rPr>
              <a:t>have to know exactly what you want to study and what kind of career you want when you go to college.</a:t>
            </a:r>
          </a:p>
          <a:p>
            <a:endParaRPr lang="en-US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7858"/>
            <a:ext cx="8229600" cy="685800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chemeClr val="accent5"/>
                </a:solidFill>
              </a:rPr>
              <a:t>FALSE!</a:t>
            </a:r>
            <a:endParaRPr lang="en-US" sz="4000" dirty="0">
              <a:solidFill>
                <a:schemeClr val="accent5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9649" y="1091353"/>
            <a:ext cx="8634351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The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great thing about college is you DON’T have to know exactly what you want to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study,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and you DEFINITELY don’t have to know what career you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want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smtClean="0">
                <a:solidFill>
                  <a:schemeClr val="accent1">
                    <a:lumMod val="50000"/>
                  </a:schemeClr>
                </a:solidFill>
              </a:rPr>
              <a:t>right away.</a:t>
            </a:r>
            <a:endParaRPr lang="en-US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</a:rPr>
              <a:t>Most schools have exploratory programs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 err="1" smtClean="0">
                <a:solidFill>
                  <a:schemeClr val="bg1"/>
                </a:solidFill>
              </a:rPr>
              <a:t>Bacc</a:t>
            </a:r>
            <a:r>
              <a:rPr lang="en-US" sz="2800" b="1" dirty="0" smtClean="0">
                <a:solidFill>
                  <a:schemeClr val="bg1"/>
                </a:solidFill>
              </a:rPr>
              <a:t> Core courses allow you to explore</a:t>
            </a:r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000" dirty="0" smtClean="0"/>
          </a:p>
        </p:txBody>
      </p:sp>
      <p:pic>
        <p:nvPicPr>
          <p:cNvPr id="6" name="Picture 2" descr="C:\Users\geracitj\AppData\Local\Microsoft\Windows\Temporary Internet Files\Content.IE5\W29XCVFV\MC900023464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336" y="5099562"/>
            <a:ext cx="975665" cy="86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geracitj\AppData\Local\Microsoft\Windows\Temporary Internet Files\Content.IE5\COCCZ4EE\MC900023479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52" y="3885205"/>
            <a:ext cx="843077" cy="92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geracitj\AppData\Local\Microsoft\Windows\Temporary Internet Files\Content.IE5\6QVI7QNV\MC900059674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629" y="5061048"/>
            <a:ext cx="1100023" cy="94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geracitj\AppData\Local\Microsoft\Windows\Temporary Internet Files\Content.IE5\PGLZ6OQC\MC900023475[1].w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90" y="4097028"/>
            <a:ext cx="939089" cy="82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geracitj\AppData\Local\Microsoft\Windows\Temporary Internet Files\Content.IE5\5FB158L8\MC900015982[1].w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140" y="4086373"/>
            <a:ext cx="907085" cy="719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C:\Users\geracitj\AppData\Local\Microsoft\Windows\Temporary Internet Files\Content.IE5\IQCCT5YW\MC900023488[1].wm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009" y="5053842"/>
            <a:ext cx="925373" cy="91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C:\Users\geracitj\AppData\Local\Microsoft\Windows\Temporary Internet Files\Content.IE5\PGLZ6OQC\MC900059672[1].wm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521" y="4160406"/>
            <a:ext cx="642823" cy="101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9759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PBO_Light_Template">
  <a:themeElements>
    <a:clrScheme name="OSU Color Palette">
      <a:dk1>
        <a:srgbClr val="D85A1A"/>
      </a:dk1>
      <a:lt1>
        <a:srgbClr val="615042"/>
      </a:lt1>
      <a:dk2>
        <a:srgbClr val="9D601E"/>
      </a:dk2>
      <a:lt2>
        <a:srgbClr val="ABADA4"/>
      </a:lt2>
      <a:accent1>
        <a:srgbClr val="C6C0B7"/>
      </a:accent1>
      <a:accent2>
        <a:srgbClr val="6B859E"/>
      </a:accent2>
      <a:accent3>
        <a:srgbClr val="A7C4C9"/>
      </a:accent3>
      <a:accent4>
        <a:srgbClr val="F3D08E"/>
      </a:accent4>
      <a:accent5>
        <a:srgbClr val="B3BA35"/>
      </a:accent5>
      <a:accent6>
        <a:srgbClr val="561F4B"/>
      </a:accent6>
      <a:hlink>
        <a:srgbClr val="000000"/>
      </a:hlink>
      <a:folHlink>
        <a:srgbClr val="000000"/>
      </a:folHlink>
    </a:clrScheme>
    <a:fontScheme name="Blank Presentation">
      <a:majorFont>
        <a:latin typeface="Tahoma"/>
        <a:ea typeface="ＭＳ Ｐゴシック"/>
        <a:cs typeface=""/>
      </a:majorFont>
      <a:minorFont>
        <a:latin typeface="Palatin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  <a:ea typeface="ＭＳ Ｐゴシック" pitchFamily="-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  <a:ea typeface="ＭＳ Ｐゴシック" pitchFamily="-9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PBO_Light_Template.thmx</Template>
  <TotalTime>7989</TotalTime>
  <Words>620</Words>
  <Application>Microsoft Office PowerPoint</Application>
  <PresentationFormat>On-screen Show (4:3)</PresentationFormat>
  <Paragraphs>115</Paragraphs>
  <Slides>20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PBO_Light_Template</vt:lpstr>
      <vt:lpstr>PowerPoint Presentation</vt:lpstr>
      <vt:lpstr>PowerPoint Presentation</vt:lpstr>
      <vt:lpstr>FALSE!</vt:lpstr>
      <vt:lpstr>PowerPoint Presentation</vt:lpstr>
      <vt:lpstr>PowerPoint Presentation</vt:lpstr>
      <vt:lpstr>PowerPoint Presentation</vt:lpstr>
      <vt:lpstr>TRUE!</vt:lpstr>
      <vt:lpstr>PowerPoint Presentation</vt:lpstr>
      <vt:lpstr>FALSE!</vt:lpstr>
      <vt:lpstr>PowerPoint Presentation</vt:lpstr>
      <vt:lpstr>TRUE!</vt:lpstr>
      <vt:lpstr>PowerPoint Presentation</vt:lpstr>
      <vt:lpstr>FALSE!</vt:lpstr>
      <vt:lpstr>PowerPoint Presentation</vt:lpstr>
      <vt:lpstr>FALSE!</vt:lpstr>
      <vt:lpstr>PowerPoint Presentation</vt:lpstr>
      <vt:lpstr>FALSE!</vt:lpstr>
      <vt:lpstr>PowerPoint Presentation</vt:lpstr>
      <vt:lpstr>PowerPoint Presentation</vt:lpstr>
      <vt:lpstr>Questions about College or OSU?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0</dc:title>
  <dc:creator>Gary Dulude</dc:creator>
  <cp:lastModifiedBy>Geracitano, Jenna</cp:lastModifiedBy>
  <cp:revision>124</cp:revision>
  <dcterms:created xsi:type="dcterms:W3CDTF">2010-01-08T17:54:29Z</dcterms:created>
  <dcterms:modified xsi:type="dcterms:W3CDTF">2014-11-12T21:43:54Z</dcterms:modified>
</cp:coreProperties>
</file>