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81" r:id="rId5"/>
    <p:sldId id="286" r:id="rId6"/>
    <p:sldId id="274" r:id="rId7"/>
    <p:sldId id="284" r:id="rId8"/>
    <p:sldId id="275" r:id="rId9"/>
    <p:sldId id="266" r:id="rId10"/>
    <p:sldId id="267" r:id="rId11"/>
    <p:sldId id="268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53" autoAdjust="0"/>
  </p:normalViewPr>
  <p:slideViewPr>
    <p:cSldViewPr>
      <p:cViewPr varScale="1">
        <p:scale>
          <a:sx n="75" d="100"/>
          <a:sy n="75" d="100"/>
        </p:scale>
        <p:origin x="14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1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7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FBC5F84-ED27-4406-B5E8-7E72A1036BA5}" type="datetimeFigureOut">
              <a:rPr lang="en-US"/>
              <a:pPr>
                <a:defRPr/>
              </a:pPr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C01541-A2E0-4055-AEDC-9B502D38C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649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DA8AF37-CFF4-4474-87F5-E70579B53ECE}" type="datetimeFigureOut">
              <a:rPr lang="en-US"/>
              <a:pPr>
                <a:defRPr/>
              </a:pPr>
              <a:t>3/11/2016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BC199A-3FFF-48A3-A334-01B25CDC5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469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C199A-3FFF-48A3-A334-01B25CDC5B98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33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C199A-3FFF-48A3-A334-01B25CDC5B9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81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C0788C-5DDF-4122-AEBB-BEC341951A2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4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802C7F-4BF2-441F-B3AD-11FC4B12D49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6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C199A-3FFF-48A3-A334-01B25CDC5B9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94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C199A-3FFF-48A3-A334-01B25CDC5B9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96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C199A-3FFF-48A3-A334-01B25CDC5B9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977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C199A-3FFF-48A3-A334-01B25CDC5B9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23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C199A-3FFF-48A3-A334-01B25CDC5B9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80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C199A-3FFF-48A3-A334-01B25CDC5B9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34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315200" cy="2057400"/>
          </a:xfrm>
        </p:spPr>
        <p:txBody>
          <a:bodyPr/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303520"/>
            <a:ext cx="5486400" cy="914400"/>
          </a:xfrm>
        </p:spPr>
        <p:txBody>
          <a:bodyPr/>
          <a:lstStyle>
            <a:lvl1pPr marL="0" indent="0" algn="l">
              <a:buFont typeface="Times" pitchFamily="-96" charset="0"/>
              <a:buNone/>
              <a:defRPr sz="240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0458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1440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4588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C1B08DFB-860C-482A-B83B-10A3F6062FC9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8E2DD0-0E5F-44F5-96F5-608485434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53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>
            <a:lvl1pPr marL="3175" indent="-3175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>
            <a:lvl1pPr marL="0" indent="0">
              <a:buNone/>
              <a:defRPr lang="en-US" sz="2400" kern="1200" noProof="0" dirty="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0135CBCD-E01F-488F-8E1A-42098E56DC2C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C2608D-7229-46E0-A0EE-60A4A9981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2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1440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4588" indent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>
            <a:lvl1pPr marL="3175" indent="-3175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>
            <a:lvl1pPr marL="0" indent="0">
              <a:buNone/>
              <a:defRPr lang="en-US" sz="2400" kern="1200" noProof="0" dirty="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DBBFAA3F-2A68-4E28-8D32-C3C462554AFF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0CCF95-59AE-41CA-A56E-EAAEEA857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769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 typeface="Arial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 typeface="Arial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9FAF6B0C-68E4-4863-8809-310149D39276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BE05EB-E9DE-4C31-AEB9-670097235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775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E74F09DF-B5CD-4D31-AA1A-3E127486EC05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F7BF1B-B531-484D-8983-17E754996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014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30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30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52200C54-4792-4E99-B1FB-53B4B8654E79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3E48A0-9AB4-46D8-AC75-B7EC7339E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43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CD6BF4AC-F0E5-423C-B782-78889CCDE9F9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AF6A6-E973-4FC3-82D8-8D0E53B43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653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6DE26B87-0CF4-447E-966A-88DE575F1899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7F4BF-458C-4EB9-9EA8-5390C352A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794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315200" cy="2057400"/>
          </a:xfrm>
        </p:spPr>
        <p:txBody>
          <a:bodyPr/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303520"/>
            <a:ext cx="5486400" cy="914400"/>
          </a:xfrm>
        </p:spPr>
        <p:txBody>
          <a:bodyPr/>
          <a:lstStyle>
            <a:lvl1pPr marL="0" indent="0" algn="l">
              <a:buFont typeface="Times" pitchFamily="-96" charset="0"/>
              <a:buNone/>
              <a:defRPr sz="240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8841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defRPr/>
            </a:lvl4pPr>
            <a:lvl5pPr marL="9144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2491C2D5-C4D9-43C6-B393-4A68D17CCD0F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C995BF-7D34-4BC1-8517-37CD75D90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456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defRPr/>
            </a:lvl4pPr>
            <a:lvl5pPr marL="9144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AC510D2E-00BE-45A3-A791-F2F28D7A7E1F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913AD5-399C-48C9-B003-F58B4669BB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7758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7575" indent="1588">
              <a:buFont typeface="Arial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381938EC-9D97-4A27-8F5F-21884CE7E102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63D794-B4B5-487C-9E5E-0EF0D1A37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369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7575" indent="1588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>
            <a:lvl1pPr marL="3175" indent="-3175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>
            <a:lvl1pPr marL="0" indent="0">
              <a:buNone/>
              <a:defRPr lang="en-US" sz="2400" kern="1200" noProof="0" dirty="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2755C153-7F64-4FE1-AD42-6065A0B5DD45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EB9F40-8769-4509-BC82-C302FA5764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3651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D727CAB4-DE78-4D71-9E2E-9206B008C4B1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ECB082-12FB-4845-BD9B-FBB38EFC5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7033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C52AA561-37A0-4539-9DCC-B5ED7366B18A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35709E-82A1-4B5A-A595-CBB3C974EB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218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0" indent="4763">
              <a:buNone/>
              <a:defRPr sz="2400"/>
            </a:lvl1pPr>
            <a:lvl2pPr marL="0" indent="0">
              <a:spcBef>
                <a:spcPts val="900"/>
              </a:spcBef>
              <a:buNone/>
              <a:defRPr sz="2000"/>
            </a:lvl2pPr>
            <a:lvl3pPr marL="0" indent="4763">
              <a:buNone/>
              <a:defRPr/>
            </a:lvl3pPr>
            <a:lvl4pPr marL="3175" indent="-3175">
              <a:buNone/>
              <a:defRPr/>
            </a:lvl4pPr>
            <a:lvl5pPr marL="0" indent="1588" defTabSz="919163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280DCC03-3D68-404D-90B4-8FF6FE663A1B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9B7664-3E85-4E4E-821A-B900C7857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5314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30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732E986E-53B9-4955-9723-B6C09632379B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685CBF-52A2-4A77-855A-41C4FF476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4648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EF074372-E5ED-4E80-AD3A-AF23C54DBBC6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778E2E-5ADA-400C-9684-5667020EAD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6158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1440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4588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F081C33A-9A33-4709-8FD4-5E502AFDF261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8F4410-40E9-4038-A5A8-4E94F404C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6814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>
            <a:lvl1pPr marL="3175" indent="-3175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>
            <a:lvl1pPr marL="0" indent="0">
              <a:buNone/>
              <a:defRPr lang="en-US" sz="2400" kern="1200" noProof="0" dirty="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45663FA5-5AD3-42E7-89A3-30B6C98CFE45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87A1EA-3404-4F26-8733-F3F8F8D83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7482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1440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4588" indent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>
            <a:lvl1pPr marL="3175" indent="-3175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>
            <a:lvl1pPr marL="0" indent="0">
              <a:buNone/>
              <a:defRPr lang="en-US" sz="2400" kern="1200" noProof="0" dirty="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7E1D8087-70C0-476A-81DD-453ADA4279DB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9804FF-D55F-45BC-8207-9B771C9A3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98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7575" indent="1588">
              <a:buFont typeface="Arial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BF10FA50-7C33-4428-A5D0-9ADEE8445279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F669E9-0AFC-4110-853A-20F5B923B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5514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 typeface="Arial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 typeface="Arial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7CCC2AF9-1943-4F10-A244-755CEF1944C0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5FAD9A-A772-4E1D-ADA1-DFA609812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3680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E08AC839-BFEF-498E-BCE9-471AE5D0EF48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0B6F-DD61-4E69-9FE1-88ACCCDA9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492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30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30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E05BD65B-893A-4AF1-9B64-DCA196186AC2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DE5BFC-E34A-4B7D-AE92-D07FCBCDE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8243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76C4368E-F97B-4336-969C-4619B7BE7A9D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AB3A9-9DBE-424A-A6C3-FCD49685CA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979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F1CC13B2-4D1F-4C74-87B5-3997F011F8D5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5F0574-4BB1-48D5-ACDD-B48DB80AC1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47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7575" indent="1588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>
            <a:lvl1pPr marL="3175" indent="-3175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>
            <a:lvl1pPr marL="0" indent="0">
              <a:buNone/>
              <a:defRPr lang="en-US" sz="2400" kern="1200" noProof="0" dirty="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BD119B8E-B628-46E0-86F7-40F1F0BEDA4B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31819E-2FBB-4354-BD74-D191C54D5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24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3669E974-49A0-4F7A-94D4-BE1650B822A8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7B506-3BC7-4475-94A0-FBB1710BA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66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9B1B8C2A-41F2-456F-8E25-98185C078421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D97FE0-A7BB-41BB-A8DA-1698073958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32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0" indent="4763">
              <a:buNone/>
              <a:defRPr sz="2400"/>
            </a:lvl1pPr>
            <a:lvl2pPr marL="0" indent="0">
              <a:spcBef>
                <a:spcPts val="900"/>
              </a:spcBef>
              <a:buNone/>
              <a:defRPr sz="2000"/>
            </a:lvl2pPr>
            <a:lvl3pPr marL="0" indent="4763">
              <a:buNone/>
              <a:defRPr/>
            </a:lvl3pPr>
            <a:lvl4pPr marL="3175" indent="-3175">
              <a:buNone/>
              <a:defRPr/>
            </a:lvl4pPr>
            <a:lvl5pPr marL="0" indent="1588" defTabSz="919163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BBF5452B-E235-4F76-B7D8-606A15A03EFF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D3785E-7B85-4FEF-9568-5F0E2CB0D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7233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30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AE4370B8-025B-44F5-AEC0-3042F1E849B0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F287EB-FB20-493B-9BD5-924896836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593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-120" charset="0"/>
                <a:ea typeface="Calibri" pitchFamily="-120" charset="0"/>
                <a:cs typeface="Calibri" pitchFamily="-120" charset="0"/>
              </a:defRPr>
            </a:lvl1pPr>
          </a:lstStyle>
          <a:p>
            <a:pPr>
              <a:defRPr/>
            </a:pPr>
            <a:fld id="{F2DDD93C-5A4D-4E3C-89D2-3389DD899F3E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260E28-15BC-4DA6-9929-FAE8F1CAD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439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9372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57200" y="6264275"/>
            <a:ext cx="2895600" cy="182563"/>
          </a:xfrm>
          <a:prstGeom prst="rect">
            <a:avLst/>
          </a:prstGeom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080125"/>
            <a:ext cx="1828800" cy="182563"/>
          </a:xfrm>
          <a:prstGeom prst="rect">
            <a:avLst/>
          </a:prstGeom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F182F58-3F5E-4481-A87C-FB2BDD420348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57200" y="5897563"/>
            <a:ext cx="365125" cy="182562"/>
          </a:xfrm>
          <a:prstGeom prst="rect">
            <a:avLst/>
          </a:prstGeom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000F0E-6BF7-49C1-8851-A97B407834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  <p:sldLayoutId id="2147484625" r:id="rId12"/>
    <p:sldLayoutId id="2147484626" r:id="rId13"/>
    <p:sldLayoutId id="2147484627" r:id="rId14"/>
    <p:sldLayoutId id="2147484628" r:id="rId15"/>
    <p:sldLayoutId id="2147484629" r:id="rId16"/>
    <p:sldLayoutId id="2147484630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400" b="1" kern="1200" dirty="0">
          <a:solidFill>
            <a:srgbClr val="FFFFFF"/>
          </a:solidFill>
          <a:latin typeface="Cambria"/>
          <a:ea typeface="+mn-ea"/>
          <a:cs typeface="Cambri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mbria" pitchFamily="-120" charset="0"/>
          <a:ea typeface="ＭＳ Ｐゴシック" pitchFamily="-96" charset="-128"/>
          <a:cs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mbria" pitchFamily="-120" charset="0"/>
          <a:ea typeface="ＭＳ Ｐゴシック" pitchFamily="-96" charset="-128"/>
          <a:cs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mbria" pitchFamily="-120" charset="0"/>
          <a:ea typeface="ＭＳ Ｐゴシック" pitchFamily="-96" charset="-128"/>
          <a:cs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mbria" pitchFamily="-120" charset="0"/>
          <a:ea typeface="ＭＳ Ｐゴシック" pitchFamily="-96" charset="-128"/>
          <a:cs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D7591A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Calibri"/>
          <a:ea typeface="+mn-ea"/>
          <a:cs typeface="Calibri"/>
        </a:defRPr>
      </a:lvl1pPr>
      <a:lvl2pPr marL="460375" indent="-228600" algn="l" rtl="0" eaLnBrk="0" fontAlgn="base" hangingPunct="0">
        <a:spcBef>
          <a:spcPct val="20000"/>
        </a:spcBef>
        <a:spcAft>
          <a:spcPct val="0"/>
        </a:spcAft>
        <a:buClr>
          <a:srgbClr val="D7591A"/>
        </a:buClr>
        <a:buFont typeface="Arial" panose="020B0604020202020204" pitchFamily="34" charset="0"/>
        <a:buChar char="•"/>
        <a:defRPr lang="en-US" kern="1200" dirty="0">
          <a:solidFill>
            <a:schemeClr val="tx1"/>
          </a:solidFill>
          <a:latin typeface="Calibri"/>
          <a:ea typeface="+mn-ea"/>
          <a:cs typeface="Calibri"/>
        </a:defRPr>
      </a:lvl2pPr>
      <a:lvl3pPr marL="687388" indent="-228600" algn="l" rtl="0" eaLnBrk="0" fontAlgn="base" hangingPunct="0">
        <a:spcBef>
          <a:spcPct val="20000"/>
        </a:spcBef>
        <a:spcAft>
          <a:spcPct val="0"/>
        </a:spcAft>
        <a:buClr>
          <a:srgbClr val="D7591A"/>
        </a:buClr>
        <a:buFont typeface="Arial" panose="020B0604020202020204" pitchFamily="34" charset="0"/>
        <a:buChar char="•"/>
        <a:defRPr lang="en-US" kern="1200" dirty="0">
          <a:solidFill>
            <a:schemeClr val="tx1"/>
          </a:solidFill>
          <a:latin typeface="Calibri"/>
          <a:ea typeface="+mn-ea"/>
          <a:cs typeface="Calibri"/>
        </a:defRPr>
      </a:lvl3pPr>
      <a:lvl4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D7591A"/>
        </a:buClr>
        <a:buFont typeface="Arial" panose="020B0604020202020204" pitchFamily="34" charset="0"/>
        <a:buChar char="•"/>
        <a:defRPr lang="en-US" kern="1200" dirty="0">
          <a:solidFill>
            <a:schemeClr val="tx1"/>
          </a:solidFill>
          <a:latin typeface="Calibri"/>
          <a:ea typeface="+mn-ea"/>
          <a:cs typeface="Calibri"/>
        </a:defRPr>
      </a:lvl4pPr>
      <a:lvl5pPr marL="914400" indent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chemeClr val="tx1"/>
          </a:solidFill>
          <a:latin typeface="Calibri"/>
          <a:ea typeface="+mn-ea"/>
          <a:cs typeface="Calibri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9372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57200" y="6264275"/>
            <a:ext cx="2895600" cy="182563"/>
          </a:xfrm>
          <a:prstGeom prst="rect">
            <a:avLst/>
          </a:prstGeom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080125"/>
            <a:ext cx="1828800" cy="182563"/>
          </a:xfrm>
          <a:prstGeom prst="rect">
            <a:avLst/>
          </a:prstGeom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A9D6C85-019A-47D6-A2D2-541553EB905D}" type="datetime4">
              <a:rPr lang="en-US"/>
              <a:pPr>
                <a:defRPr/>
              </a:pPr>
              <a:t>March 11, 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57200" y="5897563"/>
            <a:ext cx="365125" cy="182562"/>
          </a:xfrm>
          <a:prstGeom prst="rect">
            <a:avLst/>
          </a:prstGeom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1F0308-A759-4C3D-8CC8-865287CF8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  <p:sldLayoutId id="2147484642" r:id="rId12"/>
    <p:sldLayoutId id="2147484643" r:id="rId13"/>
    <p:sldLayoutId id="2147484644" r:id="rId14"/>
    <p:sldLayoutId id="2147484645" r:id="rId15"/>
    <p:sldLayoutId id="2147484646" r:id="rId16"/>
    <p:sldLayoutId id="2147484647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400" b="1" kern="1200" dirty="0">
          <a:solidFill>
            <a:srgbClr val="FFFFFF"/>
          </a:solidFill>
          <a:latin typeface="Cambria"/>
          <a:ea typeface="+mn-ea"/>
          <a:cs typeface="Cambri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mbria" pitchFamily="-120" charset="0"/>
          <a:ea typeface="ＭＳ Ｐゴシック" pitchFamily="-96" charset="-128"/>
          <a:cs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mbria" pitchFamily="-120" charset="0"/>
          <a:ea typeface="ＭＳ Ｐゴシック" pitchFamily="-96" charset="-128"/>
          <a:cs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mbria" pitchFamily="-120" charset="0"/>
          <a:ea typeface="ＭＳ Ｐゴシック" pitchFamily="-96" charset="-128"/>
          <a:cs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mbria" pitchFamily="-120" charset="0"/>
          <a:ea typeface="ＭＳ Ｐゴシック" pitchFamily="-96" charset="-128"/>
          <a:cs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D7591A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Calibri"/>
          <a:ea typeface="+mn-ea"/>
          <a:cs typeface="Calibri"/>
        </a:defRPr>
      </a:lvl1pPr>
      <a:lvl2pPr marL="460375" indent="-228600" algn="l" rtl="0" eaLnBrk="0" fontAlgn="base" hangingPunct="0">
        <a:spcBef>
          <a:spcPct val="20000"/>
        </a:spcBef>
        <a:spcAft>
          <a:spcPct val="0"/>
        </a:spcAft>
        <a:buClr>
          <a:srgbClr val="D7591A"/>
        </a:buClr>
        <a:buFont typeface="Arial" panose="020B0604020202020204" pitchFamily="34" charset="0"/>
        <a:buChar char="•"/>
        <a:defRPr lang="en-US" kern="1200" dirty="0">
          <a:solidFill>
            <a:schemeClr val="tx1"/>
          </a:solidFill>
          <a:latin typeface="Calibri"/>
          <a:ea typeface="+mn-ea"/>
          <a:cs typeface="Calibri"/>
        </a:defRPr>
      </a:lvl2pPr>
      <a:lvl3pPr marL="687388" indent="-228600" algn="l" rtl="0" eaLnBrk="0" fontAlgn="base" hangingPunct="0">
        <a:spcBef>
          <a:spcPct val="20000"/>
        </a:spcBef>
        <a:spcAft>
          <a:spcPct val="0"/>
        </a:spcAft>
        <a:buClr>
          <a:srgbClr val="D7591A"/>
        </a:buClr>
        <a:buFont typeface="Arial" panose="020B0604020202020204" pitchFamily="34" charset="0"/>
        <a:buChar char="•"/>
        <a:defRPr lang="en-US" kern="1200" dirty="0">
          <a:solidFill>
            <a:schemeClr val="tx1"/>
          </a:solidFill>
          <a:latin typeface="Calibri"/>
          <a:ea typeface="+mn-ea"/>
          <a:cs typeface="Calibri"/>
        </a:defRPr>
      </a:lvl3pPr>
      <a:lvl4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D7591A"/>
        </a:buClr>
        <a:buFont typeface="Arial" panose="020B0604020202020204" pitchFamily="34" charset="0"/>
        <a:buChar char="•"/>
        <a:defRPr lang="en-US" kern="1200" dirty="0">
          <a:solidFill>
            <a:schemeClr val="tx1"/>
          </a:solidFill>
          <a:latin typeface="Calibri"/>
          <a:ea typeface="+mn-ea"/>
          <a:cs typeface="Calibri"/>
        </a:defRPr>
      </a:lvl4pPr>
      <a:lvl5pPr marL="914400" indent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chemeClr val="tx1"/>
          </a:solidFill>
          <a:latin typeface="Calibri"/>
          <a:ea typeface="+mn-ea"/>
          <a:cs typeface="Calibri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pi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1771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4"/>
          <p:cNvSpPr>
            <a:spLocks noGrp="1"/>
          </p:cNvSpPr>
          <p:nvPr>
            <p:ph type="ctrTitle"/>
          </p:nvPr>
        </p:nvSpPr>
        <p:spPr>
          <a:xfrm>
            <a:off x="381000" y="3352800"/>
            <a:ext cx="8001000" cy="1371600"/>
          </a:xfrm>
        </p:spPr>
        <p:txBody>
          <a:bodyPr/>
          <a:lstStyle/>
          <a:p>
            <a:pPr algn="r" eaLnBrk="1" hangingPunct="1"/>
            <a:r>
              <a:rPr altLang="en-US" sz="4400" dirty="0" smtClean="0">
                <a:latin typeface="Soho Std" pitchFamily="18" charset="0"/>
                <a:cs typeface="Cambria" panose="02040503050406030204" pitchFamily="18" charset="0"/>
              </a:rPr>
              <a:t>Financial Aid Satisfactory Academic Progress (SAP) Policy</a:t>
            </a:r>
            <a:r>
              <a:rPr altLang="en-US" sz="5400" dirty="0" smtClean="0">
                <a:latin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altLang="en-US" sz="5400" dirty="0" smtClean="0">
                <a:latin typeface="Cambria" panose="02040503050406030204" pitchFamily="18" charset="0"/>
                <a:cs typeface="Cambria" panose="02040503050406030204" pitchFamily="18" charset="0"/>
              </a:rPr>
            </a:br>
            <a:r>
              <a:rPr altLang="en-US" sz="2000" i="1" dirty="0" smtClean="0">
                <a:latin typeface="Leitura News Roman 1" pitchFamily="50" charset="0"/>
                <a:cs typeface="Cambria" panose="02040503050406030204" pitchFamily="18" charset="0"/>
              </a:rPr>
              <a:t>Information for Academic Advisors &amp; OSU Colleagues</a:t>
            </a:r>
            <a:br>
              <a:rPr altLang="en-US" sz="2000" i="1" dirty="0" smtClean="0">
                <a:latin typeface="Leitura News Roman 1" pitchFamily="50" charset="0"/>
                <a:cs typeface="Cambria" panose="02040503050406030204" pitchFamily="18" charset="0"/>
              </a:rPr>
            </a:br>
            <a:endParaRPr altLang="en-US" sz="2000" i="1" dirty="0" smtClean="0">
              <a:latin typeface="Leitura News Roman 1" pitchFamily="50" charset="0"/>
              <a:cs typeface="Cambria" panose="02040503050406030204" pitchFamily="18" charset="0"/>
            </a:endParaRPr>
          </a:p>
        </p:txBody>
      </p:sp>
      <p:sp>
        <p:nvSpPr>
          <p:cNvPr id="39940" name="Subtitle 5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5334000" cy="10668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Font typeface="Times" panose="02020603050405020304" pitchFamily="18" charset="0"/>
              <a:buNone/>
            </a:pPr>
            <a:r>
              <a:rPr altLang="en-US" sz="3200" b="1" dirty="0" smtClean="0">
                <a:latin typeface="Soho Std" pitchFamily="18" charset="0"/>
                <a:cs typeface="Calibri" panose="020F0502020204030204" pitchFamily="34" charset="0"/>
              </a:rPr>
              <a:t>Office of Financial Aid </a:t>
            </a:r>
          </a:p>
          <a:p>
            <a:pPr algn="r" eaLnBrk="1" hangingPunct="1">
              <a:spcBef>
                <a:spcPct val="0"/>
              </a:spcBef>
              <a:buFont typeface="Times" panose="02020603050405020304" pitchFamily="18" charset="0"/>
              <a:buNone/>
            </a:pPr>
            <a:r>
              <a:rPr altLang="en-US" sz="3200" b="1" dirty="0" smtClean="0">
                <a:latin typeface="Soho Std" pitchFamily="18" charset="0"/>
                <a:cs typeface="Calibri" panose="020F0502020204030204" pitchFamily="34" charset="0"/>
              </a:rPr>
              <a:t>and Scholarships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007475" cy="65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7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685800"/>
          </a:xfrm>
        </p:spPr>
        <p:txBody>
          <a:bodyPr/>
          <a:lstStyle/>
          <a:p>
            <a:pPr algn="ctr" eaLnBrk="1" hangingPunct="1"/>
            <a:r>
              <a:rPr altLang="en-US" sz="3600" dirty="0" smtClean="0">
                <a:latin typeface="Soho Std" pitchFamily="18" charset="0"/>
                <a:cs typeface="Cambria" panose="02040503050406030204" pitchFamily="18" charset="0"/>
              </a:rPr>
              <a:t>Satisfactory Academic Progress</a:t>
            </a:r>
          </a:p>
        </p:txBody>
      </p:sp>
      <p:sp>
        <p:nvSpPr>
          <p:cNvPr id="40963" name="TextBox 6"/>
          <p:cNvSpPr txBox="1">
            <a:spLocks noChangeArrowheads="1"/>
          </p:cNvSpPr>
          <p:nvPr/>
        </p:nvSpPr>
        <p:spPr bwMode="auto">
          <a:xfrm>
            <a:off x="533400" y="1524000"/>
            <a:ext cx="5638800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rgbClr val="D7591A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D7591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D7591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D7591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rgbClr val="FFFFFF"/>
                </a:solidFill>
                <a:latin typeface="Leitura News Roman 1" pitchFamily="50" charset="0"/>
              </a:rPr>
              <a:t>Satisfactory Academic Progress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FFFF"/>
                </a:solidFill>
                <a:latin typeface="Leitura News Roman 1" pitchFamily="50" charset="0"/>
              </a:rPr>
              <a:t>Required by federal regulation 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z="2000" dirty="0">
              <a:solidFill>
                <a:srgbClr val="FFFFFF"/>
              </a:solidFill>
              <a:latin typeface="Leitura News Roman 1" pitchFamily="50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rgbClr val="FFFFFF"/>
                </a:solidFill>
                <a:latin typeface="Leitura News Roman 1" pitchFamily="50" charset="0"/>
              </a:rPr>
              <a:t>Types of Monitoring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rgbClr val="FFFFFF"/>
                </a:solidFill>
                <a:latin typeface="Leitura News Roman 1" pitchFamily="50" charset="0"/>
              </a:rPr>
              <a:t>Cumulative OSU GPA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rgbClr val="FFFFFF"/>
                </a:solidFill>
                <a:latin typeface="Leitura News Roman 1" pitchFamily="50" charset="0"/>
              </a:rPr>
              <a:t>Pace of Completion</a:t>
            </a:r>
            <a:endParaRPr lang="en-US" altLang="en-US" sz="2400" dirty="0">
              <a:solidFill>
                <a:srgbClr val="FFFFFF"/>
              </a:solidFill>
              <a:latin typeface="Leitura News Roman 1" pitchFamily="50" charset="0"/>
            </a:endParaRPr>
          </a:p>
          <a:p>
            <a:pPr lvl="2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FFFF"/>
                </a:solidFill>
                <a:latin typeface="Leitura News Roman 1" pitchFamily="50" charset="0"/>
              </a:rPr>
              <a:t>Maximum Timeframe (150% of published)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FFFF"/>
                </a:solidFill>
                <a:latin typeface="Leitura News Roman 1" pitchFamily="50" charset="0"/>
              </a:rPr>
              <a:t>Excessive </a:t>
            </a:r>
            <a:r>
              <a:rPr lang="en-US" altLang="en-US" sz="2400" dirty="0" smtClean="0">
                <a:solidFill>
                  <a:srgbClr val="FFFFFF"/>
                </a:solidFill>
                <a:latin typeface="Leitura News Roman 1" pitchFamily="50" charset="0"/>
              </a:rPr>
              <a:t>Withdrawals/zero completed credits</a:t>
            </a:r>
            <a:endParaRPr lang="en-US" altLang="en-US" sz="2400" dirty="0">
              <a:solidFill>
                <a:srgbClr val="FFFFFF"/>
              </a:solidFill>
              <a:latin typeface="Leitura News Roman 1" pitchFamily="50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FFFFFF"/>
              </a:solidFill>
              <a:latin typeface="Leitura News Roman 1" pitchFamily="50" charset="0"/>
            </a:endParaRP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FFFFFF"/>
              </a:solidFill>
              <a:latin typeface="Leitura News Roman 1" pitchFamily="50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rgbClr val="FFFFFF"/>
                </a:solidFill>
                <a:latin typeface="Leitura News Roman 1" pitchFamily="50" charset="0"/>
              </a:rPr>
              <a:t>Appeal Process</a:t>
            </a:r>
          </a:p>
          <a:p>
            <a:pPr eaLnBrk="1" hangingPunct="1">
              <a:spcBef>
                <a:spcPct val="0"/>
              </a:spcBef>
            </a:pPr>
            <a:endParaRPr lang="en-US" altLang="en-US" sz="1100" dirty="0">
              <a:solidFill>
                <a:srgbClr val="FFFFFF"/>
              </a:solidFill>
              <a:latin typeface="Leitura News Roman 1" pitchFamily="50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rgbClr val="FFFFFF"/>
                </a:solidFill>
                <a:latin typeface="Leitura News Roman 1" pitchFamily="50" charset="0"/>
              </a:rPr>
              <a:t>Academic Plan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dirty="0">
              <a:solidFill>
                <a:srgbClr val="FFFFFF"/>
              </a:solidFill>
              <a:latin typeface="Leitura News Roman 1" pitchFamily="50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rgbClr val="FFFFFF"/>
                </a:solidFill>
                <a:latin typeface="Leitura News Roman 1" pitchFamily="50" charset="0"/>
              </a:rPr>
              <a:t>Repeat Coursework</a:t>
            </a:r>
            <a:endParaRPr lang="en-US" altLang="en-US" sz="2800" dirty="0">
              <a:solidFill>
                <a:srgbClr val="FFFFFF"/>
              </a:solidFill>
              <a:latin typeface="Leitura News Roman 1" pitchFamily="50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4" t="9109" r="14104" b="4158"/>
          <a:stretch>
            <a:fillRect/>
          </a:stretch>
        </p:blipFill>
        <p:spPr bwMode="auto">
          <a:xfrm>
            <a:off x="6048375" y="1219200"/>
            <a:ext cx="27559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2"/>
          <p:cNvSpPr>
            <a:spLocks noGrp="1"/>
          </p:cNvSpPr>
          <p:nvPr>
            <p:ph idx="1"/>
          </p:nvPr>
        </p:nvSpPr>
        <p:spPr>
          <a:xfrm>
            <a:off x="228600" y="533400"/>
            <a:ext cx="4759325" cy="59436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altLang="en-US" sz="2800" u="sng" dirty="0" smtClean="0">
                <a:latin typeface="Leitura News Roman 1" pitchFamily="50" charset="0"/>
                <a:cs typeface="Calibri" panose="020F0502020204030204" pitchFamily="34" charset="0"/>
              </a:rPr>
              <a:t>GPA Requirements</a:t>
            </a:r>
          </a:p>
          <a:p>
            <a:pPr lvl="2" eaLnBrk="1" hangingPunct="1">
              <a:buFontTx/>
              <a:buChar char="•"/>
            </a:pPr>
            <a:r>
              <a:rPr lang="en-US" altLang="en-US" sz="2400" dirty="0" smtClean="0">
                <a:latin typeface="Leitura News Roman 1" pitchFamily="50" charset="0"/>
                <a:cs typeface="Calibri" panose="020F0502020204030204" pitchFamily="34" charset="0"/>
              </a:rPr>
              <a:t>Students must maintain a cumulative OSU GPA sufficient to meet university</a:t>
            </a:r>
            <a:br>
              <a:rPr lang="en-US" altLang="en-US" sz="2400" dirty="0" smtClean="0">
                <a:latin typeface="Leitura News Roman 1" pitchFamily="50" charset="0"/>
                <a:cs typeface="Calibri" panose="020F0502020204030204" pitchFamily="34" charset="0"/>
              </a:rPr>
            </a:br>
            <a:r>
              <a:rPr lang="en-US" altLang="en-US" sz="2400" dirty="0" smtClean="0">
                <a:latin typeface="Leitura News Roman 1" pitchFamily="50" charset="0"/>
                <a:cs typeface="Calibri" panose="020F0502020204030204" pitchFamily="34" charset="0"/>
              </a:rPr>
              <a:t>graduation requirements.</a:t>
            </a:r>
          </a:p>
          <a:p>
            <a:pPr lvl="2" eaLnBrk="1" hangingPunct="1">
              <a:buFontTx/>
              <a:buChar char="•"/>
            </a:pPr>
            <a:endParaRPr lang="en-US" altLang="en-US" sz="2400" dirty="0" smtClean="0">
              <a:latin typeface="Leitura News Roman 1" pitchFamily="50" charset="0"/>
              <a:cs typeface="Calibri" panose="020F0502020204030204" pitchFamily="34" charset="0"/>
            </a:endParaRPr>
          </a:p>
          <a:p>
            <a:pPr lvl="2" eaLnBrk="1" hangingPunct="1">
              <a:buFontTx/>
              <a:buChar char="•"/>
            </a:pPr>
            <a:endParaRPr lang="en-US" altLang="en-US" sz="2400" dirty="0">
              <a:latin typeface="Leitura News Roman 1" pitchFamily="50" charset="0"/>
              <a:cs typeface="Calibri" panose="020F0502020204030204" pitchFamily="34" charset="0"/>
            </a:endParaRPr>
          </a:p>
          <a:p>
            <a:pPr lvl="2" eaLnBrk="1" hangingPunct="1">
              <a:buFontTx/>
              <a:buChar char="•"/>
            </a:pPr>
            <a:endParaRPr lang="en-US" altLang="en-US" sz="2400" dirty="0" smtClean="0">
              <a:latin typeface="Leitura News Roman 1" pitchFamily="50" charset="0"/>
              <a:cs typeface="Calibri" panose="020F0502020204030204" pitchFamily="34" charset="0"/>
            </a:endParaRPr>
          </a:p>
          <a:p>
            <a:pPr lvl="2" eaLnBrk="1" hangingPunct="1">
              <a:buFontTx/>
              <a:buChar char="•"/>
            </a:pPr>
            <a:endParaRPr lang="en-US" altLang="en-US" sz="2400" dirty="0">
              <a:latin typeface="Leitura News Roman 1" pitchFamily="50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2800" u="sng" dirty="0" smtClean="0">
                <a:latin typeface="Leitura News Roman 1" pitchFamily="50" charset="0"/>
                <a:cs typeface="Calibri" panose="020F0502020204030204" pitchFamily="34" charset="0"/>
              </a:rPr>
              <a:t>Pace of Completion</a:t>
            </a:r>
          </a:p>
          <a:p>
            <a:pPr lvl="2" eaLnBrk="1" hangingPunct="1"/>
            <a:r>
              <a:rPr lang="en-US" sz="2400" dirty="0">
                <a:latin typeface="Leitura News Roman 1"/>
              </a:rPr>
              <a:t>Students must </a:t>
            </a:r>
            <a:r>
              <a:rPr lang="en-US" sz="2400" dirty="0" smtClean="0">
                <a:latin typeface="Leitura News Roman 1"/>
              </a:rPr>
              <a:t>successfully complete </a:t>
            </a:r>
            <a:r>
              <a:rPr lang="en-US" sz="2400" dirty="0">
                <a:latin typeface="Leitura News Roman 1"/>
              </a:rPr>
              <a:t>67% of all courses they </a:t>
            </a:r>
            <a:r>
              <a:rPr lang="en-US" sz="2400" dirty="0" smtClean="0">
                <a:latin typeface="Leitura News Roman 1"/>
              </a:rPr>
              <a:t>attempt. </a:t>
            </a:r>
            <a:r>
              <a:rPr lang="en-US" sz="2400" dirty="0">
                <a:latin typeface="Leitura News Roman 1"/>
              </a:rPr>
              <a:t>This includes transfer credits. All transferred credits count toward pace.</a:t>
            </a:r>
          </a:p>
          <a:p>
            <a:pPr lvl="2" eaLnBrk="1" hangingPunct="1"/>
            <a:endParaRPr lang="en-US" altLang="en-US" sz="2400" dirty="0" smtClean="0">
              <a:latin typeface="Leitura News Roman 1" pitchFamily="50" charset="0"/>
              <a:cs typeface="Calibri" panose="020F0502020204030204" pitchFamily="34" charset="0"/>
            </a:endParaRPr>
          </a:p>
          <a:p>
            <a:pPr lvl="1" eaLnBrk="1" hangingPunct="1">
              <a:buFontTx/>
              <a:buChar char="•"/>
            </a:pPr>
            <a:endParaRPr altLang="en-US" sz="2800" dirty="0" smtClean="0">
              <a:latin typeface="Leitura News Roman 1" pitchFamily="50" charset="0"/>
              <a:cs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endParaRPr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endParaRPr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2664" r="6580"/>
          <a:stretch>
            <a:fillRect/>
          </a:stretch>
        </p:blipFill>
        <p:spPr bwMode="auto">
          <a:xfrm>
            <a:off x="4987925" y="1600200"/>
            <a:ext cx="41560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72956"/>
              </p:ext>
            </p:extLst>
          </p:nvPr>
        </p:nvGraphicFramePr>
        <p:xfrm>
          <a:off x="762000" y="3048000"/>
          <a:ext cx="3884141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4548"/>
                <a:gridCol w="1509593"/>
              </a:tblGrid>
              <a:tr h="3764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Undergraduates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&amp;</a:t>
                      </a:r>
                      <a:b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</a:b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Post-Baccalaureates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2.0 OSU GPA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  <a:alpha val="9000"/>
                      </a:schemeClr>
                    </a:solidFill>
                  </a:tcPr>
                </a:tc>
              </a:tr>
              <a:tr h="1882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Pharmacy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2.0 OSU GPA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  <a:alpha val="9000"/>
                      </a:schemeClr>
                    </a:solidFill>
                  </a:tcPr>
                </a:tc>
              </a:tr>
              <a:tr h="1882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DVM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2.25 OSU GPA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  <a:alpha val="9000"/>
                      </a:schemeClr>
                    </a:solidFill>
                  </a:tcPr>
                </a:tc>
              </a:tr>
              <a:tr h="1882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Graduates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3.0 OSU GPA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  <a:alpha val="9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11"/>
          <p:cNvSpPr txBox="1">
            <a:spLocks/>
          </p:cNvSpPr>
          <p:nvPr/>
        </p:nvSpPr>
        <p:spPr bwMode="auto">
          <a:xfrm>
            <a:off x="381000" y="533400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>
              <a:spcBef>
                <a:spcPct val="20000"/>
              </a:spcBef>
              <a:buClr>
                <a:srgbClr val="D7591A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>
              <a:spcBef>
                <a:spcPct val="20000"/>
              </a:spcBef>
              <a:buClr>
                <a:srgbClr val="D7591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7591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7591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u="sng" dirty="0" smtClean="0">
                <a:solidFill>
                  <a:srgbClr val="FFFFFF"/>
                </a:solidFill>
                <a:latin typeface="Leitura News Roman 1" pitchFamily="50" charset="0"/>
              </a:rPr>
              <a:t>Maximum Time Frame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>
                <a:latin typeface="Leitura News Roman 1"/>
              </a:rPr>
              <a:t>Students are allowed to attempt 150% of the published length of the program to complete their degree. For example, undergraduate degree programs which have a published minimum of 180 credits required to graduate, students may receive financial aid for a maximum of 270 attempted credits.</a:t>
            </a:r>
            <a:endParaRPr lang="en-US" altLang="en-US" sz="1800" dirty="0" smtClean="0">
              <a:solidFill>
                <a:srgbClr val="FFFFFF"/>
              </a:solidFill>
              <a:latin typeface="Leitura News Roman 1" pitchFamily="50" charset="0"/>
            </a:endParaRPr>
          </a:p>
          <a:p>
            <a:pPr lvl="1" eaLnBrk="1" hangingPunct="1">
              <a:spcBef>
                <a:spcPct val="0"/>
              </a:spcBef>
            </a:pPr>
            <a:endParaRPr lang="en-US" altLang="en-US" sz="800" dirty="0">
              <a:solidFill>
                <a:srgbClr val="FFFFFF"/>
              </a:solidFill>
              <a:latin typeface="Leitura News Roman 1" pitchFamily="50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584865"/>
              </p:ext>
            </p:extLst>
          </p:nvPr>
        </p:nvGraphicFramePr>
        <p:xfrm>
          <a:off x="381000" y="2286000"/>
          <a:ext cx="7164672" cy="4267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7082"/>
                <a:gridCol w="1050553"/>
                <a:gridCol w="177800"/>
                <a:gridCol w="1814327"/>
                <a:gridCol w="1044910"/>
              </a:tblGrid>
              <a:tr h="700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Degree Program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Max Time Frame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</a:endParaRPr>
                    </a:p>
                  </a:txBody>
                  <a:tcPr marL="76200" marR="76200" marB="30480"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Degree Program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Max Time Frame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</a:tr>
              <a:tr h="700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First Bachelor’s Degree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270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</a:endParaRPr>
                    </a:p>
                  </a:txBody>
                  <a:tcPr marL="76200" marR="76200" marB="30480"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Computer Science Double Degree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360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</a:tr>
              <a:tr h="503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Bio, Chemical, or Environmental Engineering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288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Leitura News Roman 1"/>
                      </a:endParaRPr>
                    </a:p>
                  </a:txBody>
                  <a:tcPr marL="76200" marR="76200" marB="30480"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Master’s Degree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127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</a:tr>
              <a:tr h="388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2</a:t>
                      </a:r>
                      <a:r>
                        <a:rPr lang="en-US" sz="1400" b="0" baseline="3000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nd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 or 3</a:t>
                      </a:r>
                      <a:r>
                        <a:rPr lang="en-US" sz="1400" b="0" baseline="3000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rd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 Bachelor’s Degree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135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</a:endParaRPr>
                    </a:p>
                  </a:txBody>
                  <a:tcPr marL="76200" marR="76200" marB="30480"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Ph.D.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210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</a:tr>
              <a:tr h="537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Forest-Civil Engineering Double Degree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348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</a:endParaRPr>
                    </a:p>
                  </a:txBody>
                  <a:tcPr marL="76200" marR="76200" marB="30480"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Ph.D. College of Science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285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</a:tr>
              <a:tr h="388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International or Ed Double Degree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318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Leitura News Roman 1"/>
                      </a:endParaRPr>
                    </a:p>
                  </a:txBody>
                  <a:tcPr marL="76200" marR="76200" marB="30480"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Doctor of Pharmacy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246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</a:tr>
              <a:tr h="388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Sustainability Double Degree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324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 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Doctor of VM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265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</a:tr>
              <a:tr h="537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Innovation Management Double Degree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324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eitura News Roman 1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eitura News Roman 1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B="30480">
                    <a:solidFill>
                      <a:schemeClr val="tx2">
                        <a:lumMod val="50000"/>
                        <a:alpha val="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idx="4294967295"/>
          </p:nvPr>
        </p:nvSpPr>
        <p:spPr>
          <a:xfrm>
            <a:off x="152400" y="849312"/>
            <a:ext cx="5867400" cy="5115246"/>
          </a:xfrm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altLang="en-US" u="sng" dirty="0" smtClean="0">
                <a:latin typeface="Leitura News Roman 1" pitchFamily="50" charset="0"/>
                <a:cs typeface="Calibri" panose="020F0502020204030204" pitchFamily="34" charset="0"/>
              </a:rPr>
              <a:t>Excessive withdrawals or terms of zero completed credits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altLang="en-US" sz="2000" dirty="0" smtClean="0">
                <a:latin typeface="Leitura News Roman 1" pitchFamily="50" charset="0"/>
                <a:cs typeface="Calibri" panose="020F0502020204030204" pitchFamily="34" charset="0"/>
              </a:rPr>
              <a:t>Students who fail to earn any passing credits in two terms in one academic year will become ineligible for financial aid.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altLang="en-US" sz="800" dirty="0" smtClean="0">
              <a:latin typeface="Leitura News Roman 1" pitchFamily="50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altLang="en-US" sz="800" dirty="0" smtClean="0">
              <a:latin typeface="Leitura News Roman 1" pitchFamily="50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altLang="en-US" sz="800" dirty="0" smtClean="0">
              <a:latin typeface="Leitura News Roman 1" pitchFamily="50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altLang="en-US" u="sng" dirty="0" smtClean="0">
                <a:latin typeface="Leitura News Roman 1" pitchFamily="50" charset="0"/>
                <a:cs typeface="Calibri" panose="020F0502020204030204" pitchFamily="34" charset="0"/>
              </a:rPr>
              <a:t>Appeal Process</a:t>
            </a:r>
            <a:endParaRPr altLang="en-US" dirty="0">
              <a:latin typeface="Leitura News Roman 1" pitchFamily="50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Leitura News Roman 1" pitchFamily="50" charset="0"/>
                <a:cs typeface="Calibri" panose="020F0502020204030204" pitchFamily="34" charset="0"/>
              </a:rPr>
              <a:t>Students may appeal to reinstate their aid eligibility if they are not meeting the SAP Policy when extenuating circumstances have prevented them from being successful in their academics.</a:t>
            </a:r>
          </a:p>
          <a:p>
            <a:pPr lvl="1" eaLnBrk="1" hangingPunct="1"/>
            <a:r>
              <a:rPr lang="en-US" altLang="en-US" sz="2000" dirty="0" smtClean="0">
                <a:latin typeface="Leitura News Roman 1" pitchFamily="50" charset="0"/>
                <a:cs typeface="Calibri" panose="020F0502020204030204" pitchFamily="34" charset="0"/>
              </a:rPr>
              <a:t>Submission of an appeal doesn’t guarantee approval.</a:t>
            </a:r>
          </a:p>
          <a:p>
            <a:pPr lvl="1" eaLnBrk="1" hangingPunct="1"/>
            <a:r>
              <a:rPr lang="en-US" altLang="en-US" sz="2000" dirty="0" smtClean="0">
                <a:latin typeface="Leitura News Roman 1" pitchFamily="50" charset="0"/>
                <a:cs typeface="Calibri" panose="020F0502020204030204" pitchFamily="34" charset="0"/>
              </a:rPr>
              <a:t>Appeals must identify the obstacles preventing academic success, and what has changed, or what resources will be used to be successful going forward.</a:t>
            </a:r>
          </a:p>
          <a:p>
            <a:pPr lvl="1" eaLnBrk="1" hangingPunct="1"/>
            <a:r>
              <a:rPr lang="en-US" altLang="en-US" sz="2000" dirty="0" smtClean="0">
                <a:latin typeface="Leitura News Roman 1" pitchFamily="50" charset="0"/>
                <a:cs typeface="Calibri" panose="020F0502020204030204" pitchFamily="34" charset="0"/>
              </a:rPr>
              <a:t>If only one term of attendance will be enough to meet the SAP Policy, an Academic Plan is not necessary.</a:t>
            </a:r>
            <a:endParaRPr altLang="en-US" sz="2000" dirty="0" smtClean="0">
              <a:latin typeface="Leitura News Roman 1" pitchFamily="50" charset="0"/>
              <a:cs typeface="Calibri" panose="020F0502020204030204" pitchFamily="34" charset="0"/>
            </a:endParaRPr>
          </a:p>
        </p:txBody>
      </p:sp>
      <p:pic>
        <p:nvPicPr>
          <p:cNvPr id="46084" name="Picture 6" descr="0032_osuMkt_5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798763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6019800" cy="51768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altLang="en-US" sz="800" dirty="0" smtClean="0">
              <a:latin typeface="Leitura News Roman 1" pitchFamily="50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altLang="en-US" sz="2800" u="sng" dirty="0" smtClean="0">
                <a:latin typeface="Leitura News Roman 1" pitchFamily="50" charset="0"/>
                <a:cs typeface="Calibri" panose="020F0502020204030204" pitchFamily="34" charset="0"/>
              </a:rPr>
              <a:t>What to include in an Academic Plan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altLang="en-US" dirty="0" smtClean="0">
                <a:latin typeface="Leitura News Roman 1" pitchFamily="50" charset="0"/>
                <a:cs typeface="Calibri" panose="020F0502020204030204" pitchFamily="34" charset="0"/>
              </a:rPr>
              <a:t>The Advisor-locked plan should be for as many terms as it will take for the student to reach SAP Policy minimums. Performance expectations should be realistic.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Leitura News Roman 1" pitchFamily="50" charset="0"/>
                <a:cs typeface="Calibri" panose="020F0502020204030204" pitchFamily="34" charset="0"/>
              </a:rPr>
              <a:t>Note the number of credits per course and expected grades.</a:t>
            </a:r>
            <a:endParaRPr altLang="en-US" dirty="0" smtClean="0">
              <a:latin typeface="Leitura News Roman 1" pitchFamily="50" charset="0"/>
              <a:cs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Leitura News Roman 1" pitchFamily="50" charset="0"/>
                <a:cs typeface="Calibri" panose="020F0502020204030204" pitchFamily="34" charset="0"/>
              </a:rPr>
              <a:t>Note repeat coursework as this may lower the pace of completion and often requires special review at the conclusion of the term.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Leitura News Roman 1" pitchFamily="50" charset="0"/>
                <a:cs typeface="Calibri" panose="020F0502020204030204" pitchFamily="34" charset="0"/>
              </a:rPr>
              <a:t>Note courses that will be taken at the student’s DPP partner school. Courses taken at the DPP partner school will only impact pace, not GPA.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Leitura News Roman 1" pitchFamily="50" charset="0"/>
                <a:cs typeface="Calibri" panose="020F0502020204030204" pitchFamily="34" charset="0"/>
              </a:rPr>
              <a:t>Enrollment must match academic plan, at least for the current term. If enrollment and plan don’t match, we will ask for one of those to be updated.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dirty="0" smtClean="0">
              <a:latin typeface="Leitura News Roman 1" pitchFamily="50" charset="0"/>
              <a:cs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altLang="en-US" dirty="0" smtClean="0">
              <a:latin typeface="Leitura News Roman 1" pitchFamily="50" charset="0"/>
              <a:cs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altLang="en-US" sz="1400" dirty="0" smtClean="0">
              <a:latin typeface="Leitura News Roman 1" pitchFamily="50" charset="0"/>
              <a:cs typeface="Calibri" panose="020F0502020204030204" pitchFamily="34" charset="0"/>
            </a:endParaRPr>
          </a:p>
        </p:txBody>
      </p:sp>
      <p:sp>
        <p:nvSpPr>
          <p:cNvPr id="47107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algn="ctr" eaLnBrk="1" hangingPunct="1"/>
            <a:r>
              <a:rPr altLang="en-US" sz="3200" dirty="0" smtClean="0">
                <a:latin typeface="Soho Std" pitchFamily="18" charset="0"/>
                <a:cs typeface="Cambria" panose="02040503050406030204" pitchFamily="18" charset="0"/>
              </a:rPr>
              <a:t>Academic Plans for Pace/GPA appeals</a:t>
            </a:r>
          </a:p>
        </p:txBody>
      </p:sp>
      <p:pic>
        <p:nvPicPr>
          <p:cNvPr id="471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84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5181600" cy="47196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altLang="en-US" sz="2800" u="sng" dirty="0" smtClean="0">
                <a:latin typeface="Leitura News Roman 1" pitchFamily="50" charset="0"/>
                <a:cs typeface="Calibri" panose="020F0502020204030204" pitchFamily="34" charset="0"/>
              </a:rPr>
              <a:t>What to include in an Academic Plan</a:t>
            </a:r>
            <a:br>
              <a:rPr altLang="en-US" sz="2800" u="sng" dirty="0" smtClean="0">
                <a:latin typeface="Leitura News Roman 1" pitchFamily="50" charset="0"/>
                <a:cs typeface="Calibri" panose="020F0502020204030204" pitchFamily="34" charset="0"/>
              </a:rPr>
            </a:br>
            <a:endParaRPr altLang="en-US" sz="2800" u="sng" dirty="0" smtClean="0">
              <a:latin typeface="Leitura News Roman 1" pitchFamily="50" charset="0"/>
              <a:cs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Leitura News Roman 1"/>
                <a:cs typeface="Calibri" panose="020F0502020204030204" pitchFamily="34" charset="0"/>
              </a:rPr>
              <a:t>The Advisor-locked plan should include only those courses required to complete their primary major degree, including currently enrolled courses.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Leitura News Roman 1"/>
                <a:cs typeface="Calibri" panose="020F0502020204030204" pitchFamily="34" charset="0"/>
              </a:rPr>
              <a:t>Note the number of credits per course.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Leitura News Roman 1"/>
                <a:cs typeface="Calibri" panose="020F0502020204030204" pitchFamily="34" charset="0"/>
              </a:rPr>
              <a:t>Note repeat coursework.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Leitura News Roman 1"/>
                <a:cs typeface="Calibri" panose="020F0502020204030204" pitchFamily="34" charset="0"/>
              </a:rPr>
              <a:t>If a minor is </a:t>
            </a:r>
            <a:r>
              <a:rPr lang="en-US" altLang="en-US" i="1" dirty="0" smtClean="0">
                <a:latin typeface="Leitura News Roman 1"/>
                <a:cs typeface="Calibri" panose="020F0502020204030204" pitchFamily="34" charset="0"/>
              </a:rPr>
              <a:t>required</a:t>
            </a:r>
            <a:r>
              <a:rPr lang="en-US" altLang="en-US" dirty="0" smtClean="0">
                <a:latin typeface="Leitura News Roman 1"/>
                <a:cs typeface="Calibri" panose="020F0502020204030204" pitchFamily="34" charset="0"/>
              </a:rPr>
              <a:t> for the student to earn their degree, that must be clear in advising notes so we may include those credits in the financial aid extension.</a:t>
            </a:r>
          </a:p>
          <a:p>
            <a:pPr marL="228600" lvl="1" indent="0" eaLnBrk="1" hangingPunct="1">
              <a:buNone/>
            </a:pPr>
            <a:endParaRPr lang="en-US" altLang="en-US" sz="800" u="sng" dirty="0" smtClean="0">
              <a:latin typeface="Leitura News Roman 1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altLang="en-US" sz="2200" dirty="0" smtClean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8131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algn="ctr" eaLnBrk="1" hangingPunct="1"/>
            <a:r>
              <a:rPr altLang="en-US" sz="3200" dirty="0" smtClean="0">
                <a:latin typeface="Soho Std" pitchFamily="18" charset="0"/>
                <a:cs typeface="Cambria" panose="02040503050406030204" pitchFamily="18" charset="0"/>
              </a:rPr>
              <a:t>Academic Plans for Max Time Frame appeals</a:t>
            </a:r>
          </a:p>
        </p:txBody>
      </p:sp>
      <p:pic>
        <p:nvPicPr>
          <p:cNvPr id="481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295400"/>
            <a:ext cx="3163887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5017034" cy="5139869"/>
          </a:xfrm>
        </p:spPr>
        <p:txBody>
          <a:bodyPr wrap="square" anchor="ctr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endParaRPr sz="2800" u="sng" dirty="0" smtClean="0">
              <a:latin typeface="Leitura News Roman 1" pitchFamily="50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sz="2800" u="sng" dirty="0" smtClean="0">
                <a:latin typeface="Leitura News Roman 1" pitchFamily="50" charset="0"/>
                <a:cs typeface="Calibri" pitchFamily="34" charset="0"/>
              </a:rPr>
              <a:t>Repeating coursework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Leitura News Roman 1"/>
              </a:rPr>
              <a:t>For financial aid eligibility purposes, students may repeat a class </a:t>
            </a:r>
            <a:r>
              <a:rPr lang="en-US" u="sng" dirty="0">
                <a:latin typeface="Leitura News Roman 1"/>
              </a:rPr>
              <a:t>only ONCE </a:t>
            </a:r>
            <a:r>
              <a:rPr lang="en-US" dirty="0">
                <a:latin typeface="Leitura News Roman 1"/>
              </a:rPr>
              <a:t>to improve their grade if they pass the course with a D- or better.  When a student does not pass the course, there is not a limit to the number of times they can repeat the course to obtain a passing grade</a:t>
            </a:r>
            <a:r>
              <a:rPr lang="en-US" dirty="0" smtClean="0">
                <a:latin typeface="Leitura News Roman 1"/>
              </a:rPr>
              <a:t>.</a:t>
            </a:r>
            <a:br>
              <a:rPr lang="en-US" dirty="0" smtClean="0">
                <a:latin typeface="Leitura News Roman 1"/>
              </a:rPr>
            </a:br>
            <a:r>
              <a:rPr lang="en-US" dirty="0" smtClean="0">
                <a:latin typeface="Leitura News Roman 1"/>
              </a:rPr>
              <a:t>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Leitura News Roman 1"/>
              </a:rPr>
              <a:t>If the student’s </a:t>
            </a:r>
            <a:r>
              <a:rPr lang="en-US" i="1" dirty="0">
                <a:latin typeface="Leitura News Roman 1"/>
              </a:rPr>
              <a:t>program of study requires a higher passing grade</a:t>
            </a:r>
            <a:r>
              <a:rPr lang="en-US" dirty="0">
                <a:latin typeface="Leitura News Roman 1"/>
              </a:rPr>
              <a:t> such as a “C+”, then the student can repeat the course until the acceptable passing grade is </a:t>
            </a:r>
            <a:r>
              <a:rPr lang="en-US" dirty="0" smtClean="0">
                <a:latin typeface="Leitura News Roman 1"/>
              </a:rPr>
              <a:t>achieved. </a:t>
            </a:r>
            <a:r>
              <a:rPr lang="en-US" u="sng" dirty="0" smtClean="0">
                <a:latin typeface="Leitura News Roman 1"/>
              </a:rPr>
              <a:t>However</a:t>
            </a:r>
            <a:r>
              <a:rPr lang="en-US" u="sng" dirty="0">
                <a:latin typeface="Leitura News Roman 1"/>
              </a:rPr>
              <a:t>, only the first repeat of a previously passed class will be considered for financial aid eligibility</a:t>
            </a:r>
            <a:r>
              <a:rPr lang="en-US" u="sng" dirty="0" smtClean="0">
                <a:latin typeface="Leitura News Roman 1"/>
              </a:rPr>
              <a:t>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sz="1000" dirty="0" smtClean="0">
              <a:latin typeface="Cambria" pitchFamily="18" charset="0"/>
              <a:cs typeface="Calibri" pitchFamily="34" charset="0"/>
            </a:endParaRPr>
          </a:p>
          <a:p>
            <a:pPr marL="0" indent="0" eaLnBrk="1" hangingPunct="1">
              <a:buFont typeface="Arial"/>
              <a:buNone/>
              <a:defRPr/>
            </a:pPr>
            <a:endParaRPr sz="2200" dirty="0" smtClean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9155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algn="ctr" eaLnBrk="1" hangingPunct="1"/>
            <a:r>
              <a:rPr altLang="en-US" sz="3200" dirty="0" smtClean="0">
                <a:latin typeface="Soho Std" pitchFamily="18" charset="0"/>
                <a:cs typeface="Cambria" panose="02040503050406030204" pitchFamily="18" charset="0"/>
              </a:rPr>
              <a:t>Repeat Coursework</a:t>
            </a: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249363"/>
            <a:ext cx="3095625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423863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Soho Std" pitchFamily="18" charset="0"/>
                <a:cs typeface="Cambria" panose="02040503050406030204" pitchFamily="18" charset="0"/>
              </a:rPr>
              <a:t>Repeat </a:t>
            </a:r>
            <a:r>
              <a:rPr lang="en-US" altLang="en-US" sz="3200" dirty="0" smtClean="0">
                <a:latin typeface="Soho Std" pitchFamily="18" charset="0"/>
                <a:cs typeface="Cambria" panose="02040503050406030204" pitchFamily="18" charset="0"/>
              </a:rPr>
              <a:t>Coursework cont.</a:t>
            </a:r>
            <a:endParaRPr altLang="en-US" sz="3200" dirty="0" smtClean="0">
              <a:latin typeface="Soho Std" pitchFamily="18" charset="0"/>
              <a:cs typeface="Cambria" panose="02040503050406030204" pitchFamily="18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953000" cy="48006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Leitura News Roman 1"/>
              </a:rPr>
              <a:t>Students enrolling in a recurring course number would not be considered to be retaking coursework.   The number of acceptable occurrences for a recurring course is based on the approved limits set by the department and published as degree program requirements</a:t>
            </a:r>
            <a:r>
              <a:rPr lang="en-US" dirty="0" smtClean="0">
                <a:latin typeface="Leitura News Roman 1"/>
              </a:rPr>
              <a:t>.</a:t>
            </a:r>
          </a:p>
          <a:p>
            <a:pPr marL="228600" lvl="1" indent="0" eaLnBrk="1" hangingPunct="1">
              <a:buNone/>
            </a:pPr>
            <a:r>
              <a:rPr lang="en-US" dirty="0" smtClean="0">
                <a:latin typeface="Leitura News Roman 1"/>
              </a:rPr>
              <a:t/>
            </a:r>
            <a:br>
              <a:rPr lang="en-US" dirty="0" smtClean="0">
                <a:latin typeface="Leitura News Roman 1"/>
              </a:rPr>
            </a:br>
            <a:endParaRPr lang="en-US" dirty="0">
              <a:latin typeface="Leitura News Roman 1"/>
            </a:endParaRPr>
          </a:p>
          <a:p>
            <a:pPr marL="228600" lvl="1" indent="0" eaLnBrk="1" hangingPunct="1">
              <a:buNone/>
            </a:pPr>
            <a:r>
              <a:rPr lang="en-US" altLang="en-US" u="sng" dirty="0">
                <a:latin typeface="Leitura News Roman 1"/>
                <a:cs typeface="Calibri" panose="020F0502020204030204" pitchFamily="34" charset="0"/>
              </a:rPr>
              <a:t>Ultimately, the student is responsible to follow the Academic Plan and use resources to help themselves be successful.</a:t>
            </a:r>
          </a:p>
          <a:p>
            <a:pPr marL="228600" lvl="1" indent="0" eaLnBrk="1" hangingPunct="1">
              <a:buNone/>
            </a:pPr>
            <a:r>
              <a:rPr lang="en-US" dirty="0" smtClean="0">
                <a:latin typeface="Leitura News Roman 1"/>
              </a:rPr>
              <a:t/>
            </a:r>
            <a:br>
              <a:rPr lang="en-US" dirty="0" smtClean="0">
                <a:latin typeface="Leitura News Roman 1"/>
              </a:rPr>
            </a:br>
            <a:r>
              <a:rPr lang="en-US" dirty="0" smtClean="0">
                <a:latin typeface="Leitura News Roman 1"/>
              </a:rPr>
              <a:t/>
            </a:r>
            <a:br>
              <a:rPr lang="en-US" dirty="0" smtClean="0">
                <a:latin typeface="Leitura News Roman 1"/>
              </a:rPr>
            </a:br>
            <a:endParaRPr altLang="en-US" dirty="0" smtClean="0">
              <a:latin typeface="Leitura News Roman 1"/>
              <a:cs typeface="Calibri" panose="020F0502020204030204" pitchFamily="34" charset="0"/>
            </a:endParaRPr>
          </a:p>
        </p:txBody>
      </p:sp>
      <p:pic>
        <p:nvPicPr>
          <p:cNvPr id="50180" name="Picture 6" descr="http://25.media.tumblr.com/tumblr_m3bcqpwH7Q1r9gmrh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0" t="36816"/>
          <a:stretch>
            <a:fillRect/>
          </a:stretch>
        </p:blipFill>
        <p:spPr bwMode="auto">
          <a:xfrm>
            <a:off x="5311775" y="1371600"/>
            <a:ext cx="36988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BO_Light_Template">
  <a:themeElements>
    <a:clrScheme name="Custom 1">
      <a:dk1>
        <a:srgbClr val="D85A1A"/>
      </a:dk1>
      <a:lt1>
        <a:srgbClr val="FFFFFF"/>
      </a:lt1>
      <a:dk2>
        <a:srgbClr val="9D601E"/>
      </a:dk2>
      <a:lt2>
        <a:srgbClr val="ABADA4"/>
      </a:lt2>
      <a:accent1>
        <a:srgbClr val="C6C0B7"/>
      </a:accent1>
      <a:accent2>
        <a:srgbClr val="6B859E"/>
      </a:accent2>
      <a:accent3>
        <a:srgbClr val="A7C4C9"/>
      </a:accent3>
      <a:accent4>
        <a:srgbClr val="F3D08E"/>
      </a:accent4>
      <a:accent5>
        <a:srgbClr val="B3BA35"/>
      </a:accent5>
      <a:accent6>
        <a:srgbClr val="561F4B"/>
      </a:accent6>
      <a:hlink>
        <a:srgbClr val="000000"/>
      </a:hlink>
      <a:folHlink>
        <a:srgbClr val="000000"/>
      </a:folHlink>
    </a:clrScheme>
    <a:fontScheme name="Blank Presentation">
      <a:majorFont>
        <a:latin typeface="Tahoma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BO_Light_Template">
  <a:themeElements>
    <a:clrScheme name="Custom 1">
      <a:dk1>
        <a:srgbClr val="D85A1A"/>
      </a:dk1>
      <a:lt1>
        <a:srgbClr val="FFFFFF"/>
      </a:lt1>
      <a:dk2>
        <a:srgbClr val="9D601E"/>
      </a:dk2>
      <a:lt2>
        <a:srgbClr val="ABADA4"/>
      </a:lt2>
      <a:accent1>
        <a:srgbClr val="C6C0B7"/>
      </a:accent1>
      <a:accent2>
        <a:srgbClr val="6B859E"/>
      </a:accent2>
      <a:accent3>
        <a:srgbClr val="A7C4C9"/>
      </a:accent3>
      <a:accent4>
        <a:srgbClr val="F3D08E"/>
      </a:accent4>
      <a:accent5>
        <a:srgbClr val="B3BA35"/>
      </a:accent5>
      <a:accent6>
        <a:srgbClr val="561F4B"/>
      </a:accent6>
      <a:hlink>
        <a:srgbClr val="000000"/>
      </a:hlink>
      <a:folHlink>
        <a:srgbClr val="000000"/>
      </a:folHlink>
    </a:clrScheme>
    <a:fontScheme name="Blank Presentation">
      <a:majorFont>
        <a:latin typeface="Tahoma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590</Words>
  <Application>Microsoft Office PowerPoint</Application>
  <PresentationFormat>On-screen Show (4:3)</PresentationFormat>
  <Paragraphs>118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ＭＳ Ｐゴシック</vt:lpstr>
      <vt:lpstr>Arial</vt:lpstr>
      <vt:lpstr>Calibri</vt:lpstr>
      <vt:lpstr>Cambria</vt:lpstr>
      <vt:lpstr>Leitura News Roman 1</vt:lpstr>
      <vt:lpstr>Soho Std</vt:lpstr>
      <vt:lpstr>Tahoma</vt:lpstr>
      <vt:lpstr>Times</vt:lpstr>
      <vt:lpstr>Times New Roman</vt:lpstr>
      <vt:lpstr>Verdana</vt:lpstr>
      <vt:lpstr>PBO_Light_Template</vt:lpstr>
      <vt:lpstr>1_PBO_Light_Template</vt:lpstr>
      <vt:lpstr>Financial Aid Satisfactory Academic Progress (SAP) Policy Information for Academic Advisors &amp; OSU Colleagues </vt:lpstr>
      <vt:lpstr>Satisfactory Academic Progress</vt:lpstr>
      <vt:lpstr>PowerPoint Presentation</vt:lpstr>
      <vt:lpstr>PowerPoint Presentation</vt:lpstr>
      <vt:lpstr>PowerPoint Presentation</vt:lpstr>
      <vt:lpstr>Academic Plans for Pace/GPA appeals</vt:lpstr>
      <vt:lpstr>Academic Plans for Max Time Frame appeals</vt:lpstr>
      <vt:lpstr>Repeat Coursework</vt:lpstr>
      <vt:lpstr>Repeat Coursework cont.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101 Information for the new student &amp; their parents</dc:title>
  <dc:creator>Waldron Mobile 1</dc:creator>
  <cp:lastModifiedBy>Kadooka, Kameron</cp:lastModifiedBy>
  <cp:revision>162</cp:revision>
  <cp:lastPrinted>2015-10-20T19:10:56Z</cp:lastPrinted>
  <dcterms:created xsi:type="dcterms:W3CDTF">2010-12-04T04:31:02Z</dcterms:created>
  <dcterms:modified xsi:type="dcterms:W3CDTF">2016-03-11T17:24:06Z</dcterms:modified>
</cp:coreProperties>
</file>