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69" r:id="rId3"/>
    <p:sldId id="261" r:id="rId4"/>
    <p:sldId id="258" r:id="rId5"/>
    <p:sldId id="257" r:id="rId6"/>
    <p:sldId id="270" r:id="rId7"/>
    <p:sldId id="260" r:id="rId8"/>
    <p:sldId id="271" r:id="rId9"/>
    <p:sldId id="262" r:id="rId10"/>
    <p:sldId id="263" r:id="rId11"/>
    <p:sldId id="273" r:id="rId12"/>
    <p:sldId id="267" r:id="rId13"/>
    <p:sldId id="274" r:id="rId14"/>
    <p:sldId id="266" r:id="rId15"/>
    <p:sldId id="272" r:id="rId16"/>
    <p:sldId id="275" r:id="rId17"/>
    <p:sldId id="276" r:id="rId18"/>
    <p:sldId id="265" r:id="rId19"/>
    <p:sldId id="268" r:id="rId20"/>
    <p:sldId id="264" r:id="rId21"/>
    <p:sldId id="277" r:id="rId22"/>
    <p:sldId id="279" r:id="rId23"/>
    <p:sldId id="259"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0" autoAdjust="0"/>
    <p:restoredTop sz="80000" autoAdjust="0"/>
  </p:normalViewPr>
  <p:slideViewPr>
    <p:cSldViewPr>
      <p:cViewPr>
        <p:scale>
          <a:sx n="76" d="100"/>
          <a:sy n="76" d="100"/>
        </p:scale>
        <p:origin x="-756" y="-72"/>
      </p:cViewPr>
      <p:guideLst>
        <p:guide orient="horz" pos="2160"/>
        <p:guide pos="2880"/>
      </p:guideLst>
    </p:cSldViewPr>
  </p:slideViewPr>
  <p:notesTextViewPr>
    <p:cViewPr>
      <p:scale>
        <a:sx n="1" d="1"/>
        <a:sy n="1" d="1"/>
      </p:scale>
      <p:origin x="0" y="0"/>
    </p:cViewPr>
  </p:notesTextViewPr>
  <p:notesViewPr>
    <p:cSldViewPr>
      <p:cViewPr>
        <p:scale>
          <a:sx n="73" d="100"/>
          <a:sy n="73" d="100"/>
        </p:scale>
        <p:origin x="-1932"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50C870-F4CD-4AED-8A4A-42C6996BA382}" type="datetimeFigureOut">
              <a:rPr lang="en-US" smtClean="0"/>
              <a:pPr/>
              <a:t>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06571F-29B3-4588-95A1-9455295996B1}" type="slidenum">
              <a:rPr lang="en-US" smtClean="0"/>
              <a:pPr/>
              <a:t>‹#›</a:t>
            </a:fld>
            <a:endParaRPr lang="en-US"/>
          </a:p>
        </p:txBody>
      </p:sp>
    </p:spTree>
    <p:extLst>
      <p:ext uri="{BB962C8B-B14F-4D97-AF65-F5344CB8AC3E}">
        <p14:creationId xmlns:p14="http://schemas.microsoft.com/office/powerpoint/2010/main" val="115617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a:t>
            </a:r>
            <a:r>
              <a:rPr lang="en-US" baseline="0" dirty="0" smtClean="0"/>
              <a:t> everyone for being here today, for those of you I haven’t met I am Theresa Waters.  I’m an academic advisor in Civil &amp; Construction Engineering and one of the coordinators for this year’s coffee talks.  Dawn Marie is currently participating with the New Advisor retreat downstairs, which you will have the opportunity to join at 4:00 and Terina is in Illinois watching her son graduate from Boot Camp.  Today I am going to speak briefly about advising students out of a major.  </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a:t>
            </a:fld>
            <a:endParaRPr lang="en-US"/>
          </a:p>
        </p:txBody>
      </p:sp>
    </p:spTree>
    <p:extLst>
      <p:ext uri="{BB962C8B-B14F-4D97-AF65-F5344CB8AC3E}">
        <p14:creationId xmlns:p14="http://schemas.microsoft.com/office/powerpoint/2010/main" val="1745451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need to communicate</a:t>
            </a:r>
          </a:p>
          <a:p>
            <a:r>
              <a:rPr lang="en-US" dirty="0" smtClean="0"/>
              <a:t>How</a:t>
            </a:r>
            <a:r>
              <a:rPr lang="en-US" baseline="0" dirty="0" smtClean="0"/>
              <a:t> you are going to communicate</a:t>
            </a:r>
          </a:p>
          <a:p>
            <a:r>
              <a:rPr lang="en-US" baseline="0" dirty="0" smtClean="0"/>
              <a:t>Where you are going to communicate</a:t>
            </a:r>
          </a:p>
          <a:p>
            <a:r>
              <a:rPr lang="en-US" baseline="0" dirty="0" smtClean="0"/>
              <a:t>When you will stop</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10</a:t>
            </a:fld>
            <a:endParaRPr lang="en-US"/>
          </a:p>
        </p:txBody>
      </p:sp>
    </p:spTree>
    <p:extLst>
      <p:ext uri="{BB962C8B-B14F-4D97-AF65-F5344CB8AC3E}">
        <p14:creationId xmlns:p14="http://schemas.microsoft.com/office/powerpoint/2010/main" val="425627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decide</a:t>
            </a:r>
            <a:r>
              <a:rPr lang="en-US" baseline="0" dirty="0" smtClean="0"/>
              <a:t> stage is before the student arrives in your office ideally, or in the moment when you take a deep breath to gather your thoughts mid-appointment when you realize bad news must be delivered.</a:t>
            </a:r>
          </a:p>
          <a:p>
            <a:endParaRPr lang="en-US" baseline="0" dirty="0" smtClean="0"/>
          </a:p>
          <a:p>
            <a:r>
              <a:rPr lang="en-US" baseline="0" dirty="0" smtClean="0"/>
              <a:t>Practical approach advisors prepare the facts – grades, statistics about acceptance/completion, how much money there is in certain careers and what employers are looking for.  </a:t>
            </a:r>
          </a:p>
          <a:p>
            <a:endParaRPr lang="en-US" baseline="0" dirty="0" smtClean="0"/>
          </a:p>
          <a:p>
            <a:r>
              <a:rPr lang="en-US" baseline="0" dirty="0" smtClean="0"/>
              <a:t>Developmental advisors are aware of the facts but focus the conversation around inquiry.  Which is more important to you, money or happiness, if you could do anything in the world EXCEPT your current plan, what would it be?  What else have you explored and ruled out as an option? Why?  </a:t>
            </a:r>
          </a:p>
          <a:p>
            <a:endParaRPr lang="en-US" dirty="0" smtClean="0"/>
          </a:p>
          <a:p>
            <a:r>
              <a:rPr lang="en-US" dirty="0" smtClean="0"/>
              <a:t>No matter</a:t>
            </a:r>
            <a:r>
              <a:rPr lang="en-US" baseline="0" dirty="0" smtClean="0"/>
              <a:t> how the conversation is structured, at some point the news must be delivered, with care for the student and honesty.</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Not all students are at the same level of cognitive level for decision making.  You may be familiar with William Perry’s intellectual development theory, which shows decision making skills as part of a spectrum, with the very concrete at one end, believing that a right answer exists if you can just find the right person to tell you, through beginning to accept multiple possibilities and finally being able to weigh choices and make the right ‘personal’ choice.  College students will be all along this spectrum and may shift between levels depending on the topic of the decision. </a:t>
            </a:r>
          </a:p>
          <a:p>
            <a:endParaRPr lang="en-US" baseline="0" dirty="0" smtClean="0"/>
          </a:p>
          <a:p>
            <a:r>
              <a:rPr lang="en-US" baseline="0" dirty="0" smtClean="0"/>
              <a:t>Advisors must be sensitive to a student’s level of emotional development to provide the best support during the transition of advising out.</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12</a:t>
            </a:fld>
            <a:endParaRPr lang="en-US"/>
          </a:p>
        </p:txBody>
      </p:sp>
    </p:spTree>
    <p:extLst>
      <p:ext uri="{BB962C8B-B14F-4D97-AF65-F5344CB8AC3E}">
        <p14:creationId xmlns:p14="http://schemas.microsoft.com/office/powerpoint/2010/main" val="425627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Depending</a:t>
            </a:r>
            <a:r>
              <a:rPr lang="en-US" baseline="0" dirty="0" smtClean="0"/>
              <a:t> on a student’s emotional development, one approach may work better than the other.  Practical approach advisors will refer the student to resources on campus to assist with the decision such as career services or the academic success center.  Giving the student ‘permission’ to change their major may also help students who are far left on the Intellectual development model, hearing that it is okay to change your major from an authority figure can be the ‘right’ answer they are looking for. Setting concrete timelines or goals to make mini-decisions on the way to a new major can also be important for students who have not yet reached a place of seeing multiple possibilities easily.</a:t>
            </a:r>
          </a:p>
          <a:p>
            <a:endParaRPr lang="en-US" baseline="0" dirty="0" smtClean="0"/>
          </a:p>
          <a:p>
            <a:r>
              <a:rPr lang="en-US" baseline="0" dirty="0" smtClean="0"/>
              <a:t>The developmental approach is less focused on immediate action and more on continuing to evaluate the true goal of the student.  Ask a student who they are / want to please with their choices.   If they see any positives from the ‘failure’ that placed them in a situation needing to change their major (whether it be from struggling academics or simply a misguided area of focus)</a:t>
            </a:r>
          </a:p>
          <a:p>
            <a:endParaRPr lang="en-US" baseline="0" dirty="0" smtClean="0"/>
          </a:p>
          <a:p>
            <a:r>
              <a:rPr lang="en-US" baseline="0" dirty="0" smtClean="0"/>
              <a:t>On your handout, think of some ‘positive’ outcomes from failure in college.  These can be from your own experience, actual student stories, or your perceptions.</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with who the student is already connected</a:t>
            </a:r>
            <a:r>
              <a:rPr lang="en-US" baseline="0" dirty="0" smtClean="0"/>
              <a:t> to on and off campus, can those resources assist with the transition or be a safe outlet for frustration?  What connections may be lost if they change their major?</a:t>
            </a:r>
          </a:p>
          <a:p>
            <a:endParaRPr lang="en-US" baseline="0" dirty="0" smtClean="0"/>
          </a:p>
          <a:p>
            <a:r>
              <a:rPr lang="en-US" baseline="0" dirty="0" smtClean="0"/>
              <a:t>Who does the student think they can count on?</a:t>
            </a:r>
          </a:p>
          <a:p>
            <a:endParaRPr lang="en-US" baseline="0" dirty="0" smtClean="0"/>
          </a:p>
          <a:p>
            <a:r>
              <a:rPr lang="en-US" baseline="0" dirty="0" smtClean="0"/>
              <a:t>Offer resources on campus, give specific contact names whenever possible – not just academic, think physical, spiritual, emotional, “fun”/pleasure as well</a:t>
            </a:r>
          </a:p>
          <a:p>
            <a:endParaRPr lang="en-US" baseline="0" dirty="0" smtClean="0"/>
          </a:p>
          <a:p>
            <a:r>
              <a:rPr lang="en-US" baseline="0" dirty="0" smtClean="0"/>
              <a:t>If known, connect with interests off-campus.</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14</a:t>
            </a:fld>
            <a:endParaRPr lang="en-US"/>
          </a:p>
        </p:txBody>
      </p:sp>
    </p:spTree>
    <p:extLst>
      <p:ext uri="{BB962C8B-B14F-4D97-AF65-F5344CB8AC3E}">
        <p14:creationId xmlns:p14="http://schemas.microsoft.com/office/powerpoint/2010/main" val="425627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practical</a:t>
            </a:r>
            <a:r>
              <a:rPr lang="en-US" baseline="0" dirty="0" smtClean="0"/>
              <a:t> advisor may have to hand deliver the student to a new connection to help them transition. This could be an e-mail or phone call introducing the student, or contacting the new advising office to find out the intake process for new students. Assigning the student to do some outreach and make or strengthen connections with a requirement for follow-up may be necessary, and a new or continuing timeline or contract can help students see who they should be talking to next.  </a:t>
            </a:r>
          </a:p>
          <a:p>
            <a:endParaRPr lang="en-US" baseline="0" dirty="0" smtClean="0"/>
          </a:p>
          <a:p>
            <a:r>
              <a:rPr lang="en-US" baseline="0" dirty="0" smtClean="0"/>
              <a:t>Developmental continues to put more emphasis on the student’s self-advocacy.  Offer assistance, but help the student to set their own goals or plans for connections.</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Perhaps</a:t>
            </a:r>
            <a:r>
              <a:rPr lang="en-US" baseline="0" dirty="0" smtClean="0"/>
              <a:t> these first few stages all happened in a single 30 minute appointment, if so, it is time to pause. Changing a major when you didn’t want to is not only BAD NEWS, it marks the beginning of a transition.  </a:t>
            </a:r>
          </a:p>
          <a:p>
            <a:endParaRPr lang="en-US" baseline="0" dirty="0" smtClean="0"/>
          </a:p>
          <a:p>
            <a:r>
              <a:rPr lang="en-US" baseline="0" dirty="0" smtClean="0"/>
              <a:t>A forced change of major is viewed by many students as a loss, loss of a dream, a lifestyle, or a future that they had envisioned.</a:t>
            </a:r>
          </a:p>
          <a:p>
            <a:endParaRPr lang="en-US" baseline="0" dirty="0" smtClean="0"/>
          </a:p>
          <a:p>
            <a:r>
              <a:rPr lang="en-US" baseline="0" dirty="0" smtClean="0"/>
              <a:t>In the NACADA Journal article </a:t>
            </a:r>
            <a:r>
              <a:rPr lang="en-US" sz="1200" b="1" i="0" kern="1200" dirty="0" smtClean="0">
                <a:solidFill>
                  <a:schemeClr val="tx1"/>
                </a:solidFill>
                <a:latin typeface="+mn-lt"/>
                <a:ea typeface="+mn-ea"/>
                <a:cs typeface="+mn-cs"/>
              </a:rPr>
              <a:t>When Students Get Bad News: How Understanding the Grieving Process Can Help Advisers Handle Difficult Situations by </a:t>
            </a:r>
            <a:r>
              <a:rPr lang="en-US" sz="1200" b="0" i="1" kern="1200" dirty="0" smtClean="0">
                <a:solidFill>
                  <a:schemeClr val="tx1"/>
                </a:solidFill>
                <a:latin typeface="+mn-lt"/>
                <a:ea typeface="+mn-ea"/>
                <a:cs typeface="+mn-cs"/>
              </a:rPr>
              <a:t>Monica Lauer Farrell, University of Missouri-St. Louis, </a:t>
            </a:r>
            <a:r>
              <a:rPr lang="en-US" sz="1200" b="0" i="0" kern="1200" dirty="0" smtClean="0">
                <a:solidFill>
                  <a:schemeClr val="tx1"/>
                </a:solidFill>
                <a:latin typeface="+mn-lt"/>
                <a:ea typeface="+mn-ea"/>
                <a:cs typeface="+mn-cs"/>
              </a:rPr>
              <a:t>the</a:t>
            </a:r>
            <a:r>
              <a:rPr lang="en-US" sz="1200" b="0" i="0" kern="1200" baseline="0" dirty="0" smtClean="0">
                <a:solidFill>
                  <a:schemeClr val="tx1"/>
                </a:solidFill>
                <a:latin typeface="+mn-lt"/>
                <a:ea typeface="+mn-ea"/>
                <a:cs typeface="+mn-cs"/>
              </a:rPr>
              <a:t> stages of grief and associated emotions are highlighted.  A copy of the article is included in your handouts and can be found online through the NACADA clearinghouse.  Most students initially feel shock at the news that they cannot continue on their current path.  </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a student gets over the shock of the information, they may become angry at the situation.</a:t>
            </a:r>
            <a:r>
              <a:rPr lang="en-US" baseline="0" dirty="0" smtClean="0"/>
              <a:t>  Often, they will be in denial – either denial that their situation is their fault, or denial that it is as dire as their advisor is saying.  Eventually they may attempt bargaining, explaining that they are prepared to continue despite what it looks like on paper.  These feelings are more common when a student is leaving a major for academic reasons.  </a:t>
            </a:r>
            <a:r>
              <a:rPr lang="en-US" sz="1200" b="0" i="1" kern="1200" dirty="0" smtClean="0">
                <a:solidFill>
                  <a:schemeClr val="tx1"/>
                </a:solidFill>
                <a:latin typeface="+mn-lt"/>
                <a:ea typeface="+mn-ea"/>
                <a:cs typeface="+mn-cs"/>
              </a:rPr>
              <a:t>Monica Lauer Farrell, </a:t>
            </a:r>
            <a:r>
              <a:rPr lang="en-US" sz="1200" b="0" i="0" kern="1200" dirty="0" smtClean="0">
                <a:solidFill>
                  <a:schemeClr val="tx1"/>
                </a:solidFill>
                <a:latin typeface="+mn-lt"/>
                <a:ea typeface="+mn-ea"/>
                <a:cs typeface="+mn-cs"/>
              </a:rPr>
              <a:t>provides</a:t>
            </a:r>
            <a:r>
              <a:rPr lang="en-US" sz="1200" b="0" i="0" kern="1200" baseline="0" dirty="0" smtClean="0">
                <a:solidFill>
                  <a:schemeClr val="tx1"/>
                </a:solidFill>
                <a:latin typeface="+mn-lt"/>
                <a:ea typeface="+mn-ea"/>
                <a:cs typeface="+mn-cs"/>
              </a:rPr>
              <a:t> many concrete examples for the student advised out for academics and I encourage you to read her article.</a:t>
            </a:r>
          </a:p>
          <a:p>
            <a:endParaRPr lang="en-US" sz="1200" b="0" i="0" kern="1200" baseline="0" dirty="0" smtClean="0">
              <a:solidFill>
                <a:schemeClr val="tx1"/>
              </a:solidFill>
              <a:latin typeface="+mn-lt"/>
              <a:ea typeface="+mn-ea"/>
              <a:cs typeface="+mn-cs"/>
            </a:endParaRPr>
          </a:p>
          <a:p>
            <a:r>
              <a:rPr lang="en-US" baseline="0" dirty="0" smtClean="0"/>
              <a:t>Students who are advised out because it is not a good fit may move straight from shock into depression that they have wasted time or uncertainty about if the change they are considering is really a good idea.</a:t>
            </a:r>
          </a:p>
          <a:p>
            <a:endParaRPr lang="en-US" sz="1200" b="0" i="0" kern="1200" baseline="0" dirty="0" smtClean="0">
              <a:solidFill>
                <a:schemeClr val="tx1"/>
              </a:solidFill>
              <a:latin typeface="+mn-lt"/>
              <a:ea typeface="+mn-ea"/>
              <a:cs typeface="+mn-cs"/>
            </a:endParaRPr>
          </a:p>
          <a:p>
            <a:r>
              <a:rPr lang="en-US" sz="1200" b="0" i="0" kern="1200" baseline="0" dirty="0" smtClean="0">
                <a:solidFill>
                  <a:schemeClr val="tx1"/>
                </a:solidFill>
                <a:latin typeface="+mn-lt"/>
                <a:ea typeface="+mn-ea"/>
                <a:cs typeface="+mn-cs"/>
              </a:rPr>
              <a:t>Before a student can come to acceptance, they will most likely need to talk to someone.  If that someone is you, be prepared for the next stage of the DECAF model, Active Listening.</a:t>
            </a:r>
          </a:p>
          <a:p>
            <a:endParaRPr lang="en-US" i="0"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not tune</a:t>
            </a:r>
            <a:r>
              <a:rPr lang="en-US" baseline="0" dirty="0" smtClean="0"/>
              <a:t> out or try to formulate your next response/suggestion while the student is talking – listen</a:t>
            </a:r>
          </a:p>
          <a:p>
            <a:endParaRPr lang="en-US" baseline="0" dirty="0" smtClean="0"/>
          </a:p>
          <a:p>
            <a:r>
              <a:rPr lang="en-US" baseline="0" dirty="0" smtClean="0"/>
              <a:t>Monitor your own non-verbal communication, keep an open body posture, neutral or supportive facial expression, don’t fidget or watch the clock</a:t>
            </a:r>
          </a:p>
          <a:p>
            <a:endParaRPr lang="en-US" baseline="0" dirty="0" smtClean="0"/>
          </a:p>
          <a:p>
            <a:r>
              <a:rPr lang="en-US" baseline="0" dirty="0" smtClean="0"/>
              <a:t>Monitor the student’s non-</a:t>
            </a:r>
            <a:r>
              <a:rPr lang="en-US" baseline="0" dirty="0" err="1" smtClean="0"/>
              <a:t>verbals</a:t>
            </a:r>
            <a:r>
              <a:rPr lang="en-US" baseline="0" dirty="0" smtClean="0"/>
              <a:t>, do they match their words?  Look for inconsistencies to address when they are done talking</a:t>
            </a:r>
          </a:p>
          <a:p>
            <a:endParaRPr lang="en-US" baseline="0" dirty="0" smtClean="0"/>
          </a:p>
          <a:p>
            <a:r>
              <a:rPr lang="en-US" baseline="0" dirty="0" smtClean="0"/>
              <a:t>Feedback is not your turn yet – this is your chance to show the student you were listening carefully and that you care enough to get it right.  </a:t>
            </a:r>
            <a:r>
              <a:rPr lang="en-US" baseline="0" dirty="0" err="1" smtClean="0"/>
              <a:t>Feeback</a:t>
            </a:r>
            <a:r>
              <a:rPr lang="en-US" baseline="0" dirty="0" smtClean="0"/>
              <a:t> includes paraphrasing,  (It hear you saying…, It sounds like…)  summarizing and checking for accuracy (Am I hearing your correctly?  Is this what you said?)  Feedback allows you to “encapsulate” the problem, and check with the student that the problem you hear is the problem they were trying to convey.</a:t>
            </a:r>
          </a:p>
          <a:p>
            <a:endParaRPr lang="en-US" baseline="0" dirty="0" smtClean="0"/>
          </a:p>
          <a:p>
            <a:r>
              <a:rPr lang="en-US" baseline="0" dirty="0" smtClean="0"/>
              <a:t>If your feedback meets negative response, encourage student to explain again, stress how much you want to understand so you can assist them.</a:t>
            </a:r>
          </a:p>
          <a:p>
            <a:endParaRPr lang="en-US" baseline="0" dirty="0" smtClean="0"/>
          </a:p>
          <a:p>
            <a:r>
              <a:rPr lang="en-US" baseline="0" dirty="0" smtClean="0"/>
              <a:t>Active listening skills are the same for both practical and developmental advising.</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18</a:t>
            </a:fld>
            <a:endParaRPr lang="en-US"/>
          </a:p>
        </p:txBody>
      </p:sp>
    </p:spTree>
    <p:extLst>
      <p:ext uri="{BB962C8B-B14F-4D97-AF65-F5344CB8AC3E}">
        <p14:creationId xmlns:p14="http://schemas.microsoft.com/office/powerpoint/2010/main" val="425627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Beyond active</a:t>
            </a:r>
            <a:r>
              <a:rPr lang="en-US" baseline="0" dirty="0" smtClean="0"/>
              <a:t> listening basics, there are other communication strategies that can be helpful as students work toward acceptance.  Two of my favorites are reflection of meaning and supportive confrontation.</a:t>
            </a:r>
            <a:endParaRPr lang="en-US" dirty="0" smtClean="0"/>
          </a:p>
          <a:p>
            <a:endParaRPr lang="en-US" dirty="0" smtClean="0"/>
          </a:p>
          <a:p>
            <a:r>
              <a:rPr lang="en-US" dirty="0" smtClean="0"/>
              <a:t>Reflection</a:t>
            </a:r>
            <a:r>
              <a:rPr lang="en-US" baseline="0" dirty="0" smtClean="0"/>
              <a:t> of meaning / feeling is not summary or paraphrase, it is questioning to get at the emotion behind a description or statement.  “what does this mean to you”  “what was the lesson in that experience?”</a:t>
            </a:r>
          </a:p>
          <a:p>
            <a:endParaRPr lang="en-US" baseline="0" dirty="0" smtClean="0"/>
          </a:p>
          <a:p>
            <a:r>
              <a:rPr lang="en-US" baseline="0" dirty="0" smtClean="0"/>
              <a:t>Supportive confrontation is a tricky technique, but once you get comfortable with it, it can be invaluable.  In the fields of applying Psychology to business for interpersonal interactions, Allan Cohen and David Bradford have written extensively about using supportive confrontation for a variety of purposes.  To supportively confront a student, first  identify a discrepancy or in congruency in the students statements  (example, math was always easy for me in high school, but their HS transcript reflects C’s in math).  Point out the discrepancy GENTLY to the student.  (I hear you saying that math was always easy, but I notice you had some C’s in high school).  Help the student evaluate why the discrepancy exists and finally reframe the situation.  (So, math is easy, but your grades don’t necessarily reflect that…, with how much math there is in your future career, can you see why professors would want you to prove a strong foundation before continuing?)</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19</a:t>
            </a:fld>
            <a:endParaRPr lang="en-US"/>
          </a:p>
        </p:txBody>
      </p:sp>
    </p:spTree>
    <p:extLst>
      <p:ext uri="{BB962C8B-B14F-4D97-AF65-F5344CB8AC3E}">
        <p14:creationId xmlns:p14="http://schemas.microsoft.com/office/powerpoint/2010/main" val="1375765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charset="0"/>
              <a:buChar char="•"/>
            </a:pPr>
            <a:r>
              <a:rPr lang="en-US" sz="1200" dirty="0" smtClean="0"/>
              <a:t>List various reasons why a major may not be a good fit for a student</a:t>
            </a:r>
          </a:p>
          <a:p>
            <a:pPr>
              <a:buFont typeface="Arial" charset="0"/>
              <a:buChar char="•"/>
            </a:pPr>
            <a:r>
              <a:rPr lang="en-US" sz="1200" dirty="0" smtClean="0"/>
              <a:t>Describe the 5 step “DECAF” method for delivering bad news</a:t>
            </a:r>
          </a:p>
          <a:p>
            <a:pPr>
              <a:buFont typeface="Arial" charset="0"/>
              <a:buChar char="•"/>
            </a:pPr>
            <a:r>
              <a:rPr lang="en-US" sz="1200" dirty="0" smtClean="0"/>
              <a:t>Describe at least 3 communication strategies helpful when  working through a difficult conversation</a:t>
            </a:r>
          </a:p>
          <a:p>
            <a:pPr>
              <a:buFont typeface="Arial" charset="0"/>
              <a:buChar char="•"/>
            </a:pPr>
            <a:r>
              <a:rPr lang="en-US" sz="1200" dirty="0" smtClean="0"/>
              <a:t>Understand the Practical approach and the Developmental approach to advising out and the strengths of each</a:t>
            </a:r>
          </a:p>
          <a:p>
            <a:pPr>
              <a:buFont typeface="Arial" charset="0"/>
              <a:buChar char="•"/>
            </a:pPr>
            <a:r>
              <a:rPr lang="en-US" sz="1200" dirty="0" smtClean="0"/>
              <a:t>Develop a list of personal strategies to be used when faced with advising a student out of your major</a:t>
            </a:r>
          </a:p>
          <a:p>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a:t>
            </a:r>
            <a:r>
              <a:rPr lang="en-US" baseline="0" dirty="0" smtClean="0"/>
              <a:t> the student has accepted that they must (for academic reasons) or should (for suitability reasons) change their major, it is important to follow-up an complete the DECAF process.  Follow-up will vary widely based on the student but could include formal assignment, further appointments or explorations.</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20</a:t>
            </a:fld>
            <a:endParaRPr lang="en-US"/>
          </a:p>
        </p:txBody>
      </p:sp>
    </p:spTree>
    <p:extLst>
      <p:ext uri="{BB962C8B-B14F-4D97-AF65-F5344CB8AC3E}">
        <p14:creationId xmlns:p14="http://schemas.microsoft.com/office/powerpoint/2010/main" val="425627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should</a:t>
            </a:r>
            <a:r>
              <a:rPr lang="en-US" baseline="0" dirty="0" smtClean="0"/>
              <a:t> at this point feel some level of relief.  The student is beginning to move on.  Continue to support the student until they have new support systems solidly in place</a:t>
            </a:r>
            <a:r>
              <a:rPr lang="en-US" baseline="0" smtClean="0"/>
              <a:t>.  They </a:t>
            </a:r>
            <a:r>
              <a:rPr lang="en-US" baseline="0" dirty="0" smtClean="0"/>
              <a:t>may need assistance talking with their family, especially if they are switching to a major they don’t think their family will approve of, or have decided to stop out of college.  Honesty is key in all conversations, but also remember that many students do not have an advocate and may be looking to you to help champion their cause.</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are welcome to go to Milam 215, where the December Coffee talk was held, and join the new advisor retreat.  They will be working through advising scenario exercises related to advising out of a major ,facilitated by a NACADA training DVD.</a:t>
            </a:r>
          </a:p>
          <a:p>
            <a:endParaRPr lang="en-US" dirty="0" smtClean="0"/>
          </a:p>
          <a:p>
            <a:r>
              <a:rPr lang="en-US" dirty="0" smtClean="0"/>
              <a:t>You can also stay here and have a less formal discussion with advisors in pairs or small groups about your choice of topics.  I have some scenario and post-presentation activities here at the front you could consider as starting points for your conversation, but when we designed this coffee talk it was hoped to offer some ‘working’ time if teams of advisors needed time and a space to discuss advising outs impacts on their own office.</a:t>
            </a:r>
          </a:p>
          <a:p>
            <a:endParaRPr lang="en-US" dirty="0" smtClean="0"/>
          </a:p>
          <a:p>
            <a:r>
              <a:rPr lang="en-US" dirty="0" smtClean="0"/>
              <a:t>Before you head to whichever activity you choose, I would appreciate if you could complete an evaluation of today’s presentation and make sure to sign in if you haven’t</a:t>
            </a:r>
            <a:r>
              <a:rPr lang="en-US" smtClean="0"/>
              <a:t>. </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23</a:t>
            </a:fld>
            <a:endParaRPr lang="en-US"/>
          </a:p>
        </p:txBody>
      </p:sp>
    </p:spTree>
    <p:extLst>
      <p:ext uri="{BB962C8B-B14F-4D97-AF65-F5344CB8AC3E}">
        <p14:creationId xmlns:p14="http://schemas.microsoft.com/office/powerpoint/2010/main" val="1276696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506571F-29B3-4588-95A1-9455295996B1}"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start out with a joke, or at least we hope this young woman is joking…</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3</a:t>
            </a:fld>
            <a:endParaRPr lang="en-US"/>
          </a:p>
        </p:txBody>
      </p:sp>
    </p:spTree>
    <p:extLst>
      <p:ext uri="{BB962C8B-B14F-4D97-AF65-F5344CB8AC3E}">
        <p14:creationId xmlns:p14="http://schemas.microsoft.com/office/powerpoint/2010/main" val="3186851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student who comes to you because they want to change their major</a:t>
            </a:r>
          </a:p>
          <a:p>
            <a:r>
              <a:rPr lang="en-US" baseline="0" dirty="0" smtClean="0"/>
              <a:t>	-excited</a:t>
            </a:r>
          </a:p>
          <a:p>
            <a:r>
              <a:rPr lang="en-US" baseline="0" dirty="0" smtClean="0"/>
              <a:t>	-based on recent class/event/experience</a:t>
            </a:r>
          </a:p>
          <a:p>
            <a:r>
              <a:rPr lang="en-US" baseline="0" dirty="0" smtClean="0"/>
              <a:t>	-may feel bad for leaving you</a:t>
            </a:r>
          </a:p>
          <a:p>
            <a:r>
              <a:rPr lang="en-US" baseline="0" dirty="0" smtClean="0"/>
              <a:t>	-may need time to talk through decision</a:t>
            </a:r>
          </a:p>
          <a:p>
            <a:r>
              <a:rPr lang="en-US" baseline="0" dirty="0" smtClean="0"/>
              <a:t>	-may need support for parent conversation</a:t>
            </a:r>
          </a:p>
          <a:p>
            <a:r>
              <a:rPr lang="en-US" baseline="0" dirty="0" smtClean="0"/>
              <a:t>	-may need direction to new major or other resources</a:t>
            </a:r>
          </a:p>
          <a:p>
            <a:endParaRPr lang="en-US" baseline="0" dirty="0" smtClean="0"/>
          </a:p>
          <a:p>
            <a:r>
              <a:rPr lang="en-US" baseline="0" dirty="0" smtClean="0"/>
              <a:t>The student who comes to you and either is in denial that they are in the wrong major or doesn’t yet realize they are in the wrong major</a:t>
            </a:r>
          </a:p>
          <a:p>
            <a:r>
              <a:rPr lang="en-US" baseline="0" dirty="0" smtClean="0"/>
              <a:t>	-this student needs some of the same things as your excited ex-advisee, but their feelings are completely different</a:t>
            </a:r>
          </a:p>
          <a:p>
            <a:r>
              <a:rPr lang="en-US" baseline="0" dirty="0" smtClean="0"/>
              <a:t>	-this type of “bad news” advising out is what I’ll be talking about today</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4</a:t>
            </a:fld>
            <a:endParaRPr lang="en-US"/>
          </a:p>
        </p:txBody>
      </p:sp>
    </p:spTree>
    <p:extLst>
      <p:ext uri="{BB962C8B-B14F-4D97-AF65-F5344CB8AC3E}">
        <p14:creationId xmlns:p14="http://schemas.microsoft.com/office/powerpoint/2010/main" val="436334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2">
                    <a:lumMod val="50000"/>
                  </a:schemeClr>
                </a:solidFill>
                <a:latin typeface="Bernard MT Condensed" pitchFamily="18" charset="0"/>
              </a:rPr>
              <a:t>Questions to ask a student:</a:t>
            </a:r>
          </a:p>
          <a:p>
            <a:r>
              <a:rPr lang="en-US" dirty="0" smtClean="0">
                <a:solidFill>
                  <a:schemeClr val="tx2">
                    <a:lumMod val="50000"/>
                  </a:schemeClr>
                </a:solidFill>
                <a:latin typeface="Bernard MT Condensed" pitchFamily="18" charset="0"/>
              </a:rPr>
              <a:t>How did your interest in this major begin?</a:t>
            </a:r>
          </a:p>
          <a:p>
            <a:r>
              <a:rPr lang="en-US" dirty="0" smtClean="0">
                <a:solidFill>
                  <a:schemeClr val="tx2">
                    <a:lumMod val="50000"/>
                  </a:schemeClr>
                </a:solidFill>
                <a:latin typeface="Bernard MT Condensed" pitchFamily="18" charset="0"/>
              </a:rPr>
              <a:t>What experience/exploration have you completed?</a:t>
            </a:r>
          </a:p>
          <a:p>
            <a:r>
              <a:rPr lang="en-US" dirty="0" smtClean="0">
                <a:solidFill>
                  <a:schemeClr val="tx2">
                    <a:lumMod val="50000"/>
                  </a:schemeClr>
                </a:solidFill>
                <a:latin typeface="Bernard MT Condensed" pitchFamily="18" charset="0"/>
              </a:rPr>
              <a:t>Are you enjoying these courses?</a:t>
            </a:r>
          </a:p>
          <a:p>
            <a:r>
              <a:rPr lang="en-US" dirty="0" smtClean="0">
                <a:solidFill>
                  <a:schemeClr val="tx2">
                    <a:lumMod val="50000"/>
                  </a:schemeClr>
                </a:solidFill>
                <a:latin typeface="Bernard MT Condensed" pitchFamily="18" charset="0"/>
              </a:rPr>
              <a:t>Are the challenges of the work reasonable?</a:t>
            </a:r>
          </a:p>
          <a:p>
            <a:r>
              <a:rPr lang="en-US" dirty="0" smtClean="0">
                <a:solidFill>
                  <a:schemeClr val="tx2">
                    <a:lumMod val="50000"/>
                  </a:schemeClr>
                </a:solidFill>
                <a:latin typeface="Bernard MT Condensed" pitchFamily="18" charset="0"/>
              </a:rPr>
              <a:t>Can you see yourself doing this work?</a:t>
            </a:r>
          </a:p>
          <a:p>
            <a:pPr>
              <a:buFont typeface="Wingdings" pitchFamily="2" charset="2"/>
              <a:buNone/>
            </a:pPr>
            <a:r>
              <a:rPr lang="en-US" dirty="0" smtClean="0">
                <a:solidFill>
                  <a:schemeClr val="tx2">
                    <a:lumMod val="50000"/>
                  </a:schemeClr>
                </a:solidFill>
                <a:latin typeface="Bernard MT Condensed" pitchFamily="18" charset="0"/>
              </a:rPr>
              <a:t>Where did this idea come from? Suggestion of family or friends, Social/cultural influences, Recommendation of a teacher or mentor, Desire for money, power, prestige, success, Career exploration, career advisor/counselor</a:t>
            </a:r>
          </a:p>
          <a:p>
            <a:endParaRPr lang="en-US" dirty="0" smtClean="0">
              <a:solidFill>
                <a:schemeClr val="tx2">
                  <a:lumMod val="50000"/>
                </a:schemeClr>
              </a:solidFill>
              <a:latin typeface="Bernard MT Condensed" pitchFamily="18" charset="0"/>
            </a:endParaRPr>
          </a:p>
          <a:p>
            <a:r>
              <a:rPr lang="en-US" dirty="0" smtClean="0">
                <a:solidFill>
                  <a:schemeClr val="tx2">
                    <a:lumMod val="50000"/>
                  </a:schemeClr>
                </a:solidFill>
                <a:latin typeface="Bernard MT Condensed" pitchFamily="18" charset="0"/>
              </a:rPr>
              <a:t>We all know students who are in the wrong major for them, I’d like to take a moment and just hear some of your ideas or experiences about the reasons why a major may not be the right fit.</a:t>
            </a:r>
          </a:p>
          <a:p>
            <a:endParaRPr lang="en-US" dirty="0" smtClean="0">
              <a:solidFill>
                <a:schemeClr val="tx2">
                  <a:lumMod val="50000"/>
                </a:schemeClr>
              </a:solidFill>
              <a:latin typeface="Bernard MT Condensed" pitchFamily="18" charset="0"/>
            </a:endParaRPr>
          </a:p>
          <a:p>
            <a:r>
              <a:rPr lang="en-US" dirty="0" smtClean="0">
                <a:solidFill>
                  <a:schemeClr val="tx2">
                    <a:lumMod val="50000"/>
                  </a:schemeClr>
                </a:solidFill>
                <a:latin typeface="Bernard MT Condensed" pitchFamily="18" charset="0"/>
              </a:rPr>
              <a:t>Why it might not</a:t>
            </a:r>
            <a:r>
              <a:rPr lang="en-US" baseline="0" dirty="0" smtClean="0">
                <a:solidFill>
                  <a:schemeClr val="tx2">
                    <a:lumMod val="50000"/>
                  </a:schemeClr>
                </a:solidFill>
                <a:latin typeface="Bernard MT Condensed" pitchFamily="18" charset="0"/>
              </a:rPr>
              <a:t> fit?</a:t>
            </a:r>
            <a:endParaRPr lang="en-US" dirty="0" smtClean="0">
              <a:solidFill>
                <a:schemeClr val="tx2">
                  <a:lumMod val="50000"/>
                </a:schemeClr>
              </a:solidFill>
              <a:latin typeface="Bernard MT Condensed" pitchFamily="18" charset="0"/>
            </a:endParaRPr>
          </a:p>
          <a:p>
            <a:r>
              <a:rPr lang="en-US" dirty="0" smtClean="0">
                <a:solidFill>
                  <a:schemeClr val="tx2">
                    <a:lumMod val="50000"/>
                  </a:schemeClr>
                </a:solidFill>
                <a:latin typeface="Bernard MT Condensed" pitchFamily="18" charset="0"/>
              </a:rPr>
              <a:t>Academic ability</a:t>
            </a:r>
          </a:p>
          <a:p>
            <a:r>
              <a:rPr lang="en-US" dirty="0" smtClean="0">
                <a:solidFill>
                  <a:schemeClr val="tx2">
                    <a:lumMod val="50000"/>
                  </a:schemeClr>
                </a:solidFill>
                <a:latin typeface="Bernard MT Condensed" pitchFamily="18" charset="0"/>
              </a:rPr>
              <a:t>Personality/interpersonal skills</a:t>
            </a:r>
          </a:p>
          <a:p>
            <a:r>
              <a:rPr lang="en-US" dirty="0" smtClean="0">
                <a:solidFill>
                  <a:schemeClr val="tx2">
                    <a:lumMod val="50000"/>
                  </a:schemeClr>
                </a:solidFill>
                <a:latin typeface="Bernard MT Condensed" pitchFamily="18" charset="0"/>
              </a:rPr>
              <a:t>Motivation or lack thereof</a:t>
            </a:r>
          </a:p>
          <a:p>
            <a:r>
              <a:rPr lang="en-US" dirty="0" smtClean="0">
                <a:solidFill>
                  <a:schemeClr val="tx2">
                    <a:lumMod val="50000"/>
                  </a:schemeClr>
                </a:solidFill>
                <a:latin typeface="Bernard MT Condensed" pitchFamily="18" charset="0"/>
              </a:rPr>
              <a:t>Ability to do the work required in the career</a:t>
            </a:r>
          </a:p>
          <a:p>
            <a:endParaRPr lang="en-US" dirty="0" smtClean="0">
              <a:solidFill>
                <a:schemeClr val="tx2">
                  <a:lumMod val="50000"/>
                </a:schemeClr>
              </a:solidFill>
              <a:latin typeface="Bernard MT Condensed" pitchFamily="18" charset="0"/>
            </a:endParaRPr>
          </a:p>
          <a:p>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5</a:t>
            </a:fld>
            <a:endParaRPr lang="en-US"/>
          </a:p>
        </p:txBody>
      </p:sp>
    </p:spTree>
    <p:extLst>
      <p:ext uri="{BB962C8B-B14F-4D97-AF65-F5344CB8AC3E}">
        <p14:creationId xmlns:p14="http://schemas.microsoft.com/office/powerpoint/2010/main" val="518873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Advising out often come</a:t>
            </a:r>
            <a:r>
              <a:rPr lang="en-US" baseline="0" dirty="0" smtClean="0"/>
              <a:t> when students have either not fully understood or not accepted the academic or physical requirements of a career, or when their chosen career requires admission into a selective program for which they do not meet the requirements.</a:t>
            </a:r>
          </a:p>
          <a:p>
            <a:endParaRPr lang="en-US" baseline="0" dirty="0" smtClean="0"/>
          </a:p>
          <a:p>
            <a:r>
              <a:rPr lang="en-US" baseline="0" dirty="0" smtClean="0"/>
              <a:t>It is often up to the advisor to recognize the disconnect and help students understand and work through their situation.  </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a:t>
            </a:r>
            <a:r>
              <a:rPr lang="en-US" baseline="0" dirty="0" smtClean="0"/>
              <a:t> this definition, people get “bad news” all the time.  Their bus is running late, the coffee shop is out of lemon poppy seed muffins, their significant other can’t go out tonight after all.</a:t>
            </a:r>
          </a:p>
          <a:p>
            <a:endParaRPr lang="en-US" baseline="0" dirty="0" smtClean="0"/>
          </a:p>
          <a:p>
            <a:r>
              <a:rPr lang="en-US" baseline="0" dirty="0" smtClean="0"/>
              <a:t>Some bad news is harder to accept than others.  Bad news that affects the long-term future – loss of a relationship, major health issues, financial concerns, these are the types of “bad news” typically equated with grief.  It is important to realize that an unwanted change of academic major is followed by the stages of grief in many students.</a:t>
            </a:r>
          </a:p>
          <a:p>
            <a:endParaRPr lang="en-US" baseline="0" dirty="0" smtClean="0"/>
          </a:p>
          <a:p>
            <a:r>
              <a:rPr lang="en-US" baseline="0" dirty="0" smtClean="0"/>
              <a:t>How the bad news is received depends greatly on how it is delivered, and the emotional support students receive immediately following.</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7</a:t>
            </a:fld>
            <a:endParaRPr lang="en-US"/>
          </a:p>
        </p:txBody>
      </p:sp>
    </p:spTree>
    <p:extLst>
      <p:ext uri="{BB962C8B-B14F-4D97-AF65-F5344CB8AC3E}">
        <p14:creationId xmlns:p14="http://schemas.microsoft.com/office/powerpoint/2010/main" val="605855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a:t>
            </a:r>
            <a:r>
              <a:rPr lang="en-US" baseline="0" dirty="0" smtClean="0"/>
              <a:t> common approaches to advising a student out of a major are practical and developmental.  The next section of my presentation will focus on a 5 step model for delivering bad news (such as: you need to change your major) showing how each stage might look using both a practical and a developmental approach.</a:t>
            </a:r>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5 step</a:t>
            </a:r>
            <a:r>
              <a:rPr lang="en-US" baseline="0" dirty="0" smtClean="0"/>
              <a:t> model for delivering bad news is summarized with the acronym “DECAF” and is taken from the 2010 NACADA webinar.</a:t>
            </a:r>
          </a:p>
          <a:p>
            <a:endParaRPr lang="en-US" baseline="0" dirty="0" smtClean="0"/>
          </a:p>
          <a:p>
            <a:r>
              <a:rPr lang="en-US" dirty="0" smtClean="0"/>
              <a:t>“Breaking Bad News”</a:t>
            </a:r>
          </a:p>
          <a:p>
            <a:r>
              <a:rPr lang="en-US" dirty="0" smtClean="0"/>
              <a:t>Rodriguez and </a:t>
            </a:r>
            <a:r>
              <a:rPr lang="en-US" dirty="0" err="1" smtClean="0"/>
              <a:t>Kolls</a:t>
            </a:r>
            <a:endParaRPr lang="en-US" dirty="0" smtClean="0"/>
          </a:p>
          <a:p>
            <a:r>
              <a:rPr lang="en-US" dirty="0" smtClean="0"/>
              <a:t>NACADA webcast 4/8/10 </a:t>
            </a:r>
          </a:p>
          <a:p>
            <a:endParaRPr lang="en-US" dirty="0"/>
          </a:p>
        </p:txBody>
      </p:sp>
      <p:sp>
        <p:nvSpPr>
          <p:cNvPr id="4" name="Slide Number Placeholder 3"/>
          <p:cNvSpPr>
            <a:spLocks noGrp="1"/>
          </p:cNvSpPr>
          <p:nvPr>
            <p:ph type="sldNum" sz="quarter" idx="10"/>
          </p:nvPr>
        </p:nvSpPr>
        <p:spPr/>
        <p:txBody>
          <a:bodyPr/>
          <a:lstStyle/>
          <a:p>
            <a:fld id="{F506571F-29B3-4588-95A1-9455295996B1}" type="slidenum">
              <a:rPr lang="en-US" smtClean="0"/>
              <a:pPr/>
              <a:t>9</a:t>
            </a:fld>
            <a:endParaRPr lang="en-US"/>
          </a:p>
        </p:txBody>
      </p:sp>
    </p:spTree>
    <p:extLst>
      <p:ext uri="{BB962C8B-B14F-4D97-AF65-F5344CB8AC3E}">
        <p14:creationId xmlns:p14="http://schemas.microsoft.com/office/powerpoint/2010/main" val="3217319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February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February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February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February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February 7, 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February 7,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February 7, 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February 7, 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February 7, 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February 7, 2012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February 7, 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February 7, 2012</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3" Type="http://schemas.openxmlformats.org/officeDocument/2006/relationships/hyperlink" Target="http://www.edbatista.com/2006/10/david_bradford__1.html"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Helping students let go</a:t>
            </a:r>
            <a:endParaRPr lang="en-US" dirty="0"/>
          </a:p>
        </p:txBody>
      </p:sp>
      <p:sp>
        <p:nvSpPr>
          <p:cNvPr id="3" name="Subtitle 2"/>
          <p:cNvSpPr>
            <a:spLocks noGrp="1"/>
          </p:cNvSpPr>
          <p:nvPr>
            <p:ph type="subTitle" idx="1"/>
          </p:nvPr>
        </p:nvSpPr>
        <p:spPr/>
        <p:txBody>
          <a:bodyPr/>
          <a:lstStyle/>
          <a:p>
            <a:r>
              <a:rPr lang="en-US" dirty="0" smtClean="0"/>
              <a:t>Advising out of a major</a:t>
            </a:r>
            <a:endParaRPr lang="en-US" dirty="0"/>
          </a:p>
        </p:txBody>
      </p:sp>
      <p:sp>
        <p:nvSpPr>
          <p:cNvPr id="4" name="TextBox 3"/>
          <p:cNvSpPr txBox="1"/>
          <p:nvPr/>
        </p:nvSpPr>
        <p:spPr>
          <a:xfrm>
            <a:off x="5943600" y="5181600"/>
            <a:ext cx="2667000" cy="923330"/>
          </a:xfrm>
          <a:prstGeom prst="rect">
            <a:avLst/>
          </a:prstGeom>
          <a:noFill/>
        </p:spPr>
        <p:txBody>
          <a:bodyPr wrap="square" rtlCol="0">
            <a:spAutoFit/>
          </a:bodyPr>
          <a:lstStyle/>
          <a:p>
            <a:r>
              <a:rPr lang="en-US" dirty="0" smtClean="0"/>
              <a:t>Theresa Waters</a:t>
            </a:r>
          </a:p>
          <a:p>
            <a:r>
              <a:rPr lang="en-US" dirty="0" smtClean="0"/>
              <a:t>OSU Advisor Coffee Talks</a:t>
            </a:r>
          </a:p>
          <a:p>
            <a:r>
              <a:rPr lang="en-US" dirty="0" smtClean="0"/>
              <a:t>27 January 2012</a:t>
            </a:r>
            <a:endParaRPr lang="en-US" dirty="0"/>
          </a:p>
        </p:txBody>
      </p:sp>
    </p:spTree>
    <p:extLst>
      <p:ext uri="{BB962C8B-B14F-4D97-AF65-F5344CB8AC3E}">
        <p14:creationId xmlns:p14="http://schemas.microsoft.com/office/powerpoint/2010/main" val="3725158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1200"/>
            <a:ext cx="7505700" cy="2699277"/>
          </a:xfrm>
        </p:spPr>
        <p:txBody>
          <a:bodyPr>
            <a:normAutofit/>
          </a:bodyPr>
          <a:lstStyle/>
          <a:p>
            <a:pPr algn="ctr"/>
            <a:r>
              <a:rPr lang="en-US" sz="3600" dirty="0" smtClean="0"/>
              <a:t>What</a:t>
            </a:r>
          </a:p>
          <a:p>
            <a:pPr algn="ctr"/>
            <a:r>
              <a:rPr lang="en-US" sz="3600" dirty="0" smtClean="0"/>
              <a:t>How</a:t>
            </a:r>
          </a:p>
          <a:p>
            <a:pPr algn="ctr"/>
            <a:r>
              <a:rPr lang="en-US" sz="3600" dirty="0" smtClean="0"/>
              <a:t>Where</a:t>
            </a:r>
          </a:p>
          <a:p>
            <a:pPr algn="ctr"/>
            <a:r>
              <a:rPr lang="en-US" sz="3600" dirty="0" smtClean="0"/>
              <a:t>When</a:t>
            </a:r>
            <a:endParaRPr lang="en-US" sz="36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10</a:t>
            </a:fld>
            <a:endParaRPr lang="en-US"/>
          </a:p>
        </p:txBody>
      </p:sp>
      <p:sp>
        <p:nvSpPr>
          <p:cNvPr id="6" name="Rectangle 5"/>
          <p:cNvSpPr/>
          <p:nvPr/>
        </p:nvSpPr>
        <p:spPr>
          <a:xfrm>
            <a:off x="3276600" y="829218"/>
            <a:ext cx="293541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DECIDE…</a:t>
            </a:r>
          </a:p>
        </p:txBody>
      </p:sp>
      <p:sp>
        <p:nvSpPr>
          <p:cNvPr id="7" name="TextBox 6"/>
          <p:cNvSpPr txBox="1"/>
          <p:nvPr/>
        </p:nvSpPr>
        <p:spPr>
          <a:xfrm>
            <a:off x="5029200" y="5334000"/>
            <a:ext cx="3048000" cy="1200329"/>
          </a:xfrm>
          <a:prstGeom prst="rect">
            <a:avLst/>
          </a:prstGeom>
          <a:noFill/>
        </p:spPr>
        <p:txBody>
          <a:bodyPr wrap="square" rtlCol="0">
            <a:spAutoFit/>
          </a:bodyPr>
          <a:lstStyle/>
          <a:p>
            <a:r>
              <a:rPr lang="en-US" dirty="0" smtClean="0"/>
              <a:t>DECAF model:</a:t>
            </a:r>
          </a:p>
          <a:p>
            <a:r>
              <a:rPr lang="en-US" dirty="0" smtClean="0"/>
              <a:t>“Breaking Bad News”</a:t>
            </a:r>
          </a:p>
          <a:p>
            <a:r>
              <a:rPr lang="en-US" dirty="0" smtClean="0"/>
              <a:t>Rodriguez and </a:t>
            </a:r>
            <a:r>
              <a:rPr lang="en-US" dirty="0" err="1" smtClean="0"/>
              <a:t>Kolls</a:t>
            </a:r>
            <a:endParaRPr lang="en-US" dirty="0" smtClean="0"/>
          </a:p>
          <a:p>
            <a:r>
              <a:rPr lang="en-US" dirty="0" smtClean="0"/>
              <a:t>NACADA webcast 4/8/10 </a:t>
            </a:r>
            <a:endParaRPr lang="en-US" dirty="0"/>
          </a:p>
        </p:txBody>
      </p:sp>
    </p:spTree>
    <p:extLst>
      <p:ext uri="{BB962C8B-B14F-4D97-AF65-F5344CB8AC3E}">
        <p14:creationId xmlns:p14="http://schemas.microsoft.com/office/powerpoint/2010/main" val="478454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DECIDE</a:t>
            </a:r>
            <a:endParaRPr lang="en-US" dirty="0"/>
          </a:p>
        </p:txBody>
      </p:sp>
      <p:sp>
        <p:nvSpPr>
          <p:cNvPr id="3" name="Text Placeholder 2"/>
          <p:cNvSpPr>
            <a:spLocks noGrp="1"/>
          </p:cNvSpPr>
          <p:nvPr>
            <p:ph type="body" idx="1"/>
          </p:nvPr>
        </p:nvSpPr>
        <p:spPr/>
        <p:txBody>
          <a:bodyPr>
            <a:normAutofit/>
          </a:bodyPr>
          <a:lstStyle/>
          <a:p>
            <a:pPr algn="ctr"/>
            <a:r>
              <a:rPr lang="en-US" sz="1800" dirty="0" smtClean="0"/>
              <a:t>Practical</a:t>
            </a:r>
            <a:endParaRPr lang="en-US" sz="1800" dirty="0"/>
          </a:p>
        </p:txBody>
      </p:sp>
      <p:sp>
        <p:nvSpPr>
          <p:cNvPr id="4" name="Content Placeholder 3"/>
          <p:cNvSpPr>
            <a:spLocks noGrp="1"/>
          </p:cNvSpPr>
          <p:nvPr>
            <p:ph sz="half" idx="2"/>
          </p:nvPr>
        </p:nvSpPr>
        <p:spPr/>
        <p:txBody>
          <a:bodyPr/>
          <a:lstStyle/>
          <a:p>
            <a:pPr>
              <a:buFont typeface="Arial" charset="0"/>
              <a:buChar char="•"/>
            </a:pPr>
            <a:r>
              <a:rPr lang="en-US" dirty="0" smtClean="0"/>
              <a:t>Transcript review</a:t>
            </a:r>
          </a:p>
          <a:p>
            <a:pPr>
              <a:buFont typeface="Arial" charset="0"/>
              <a:buChar char="•"/>
            </a:pPr>
            <a:r>
              <a:rPr lang="en-US" dirty="0" smtClean="0"/>
              <a:t>Money talks</a:t>
            </a:r>
          </a:p>
          <a:p>
            <a:pPr>
              <a:buFont typeface="Arial" charset="0"/>
              <a:buChar char="•"/>
            </a:pPr>
            <a:r>
              <a:rPr lang="en-US" dirty="0" smtClean="0"/>
              <a:t>Statistics</a:t>
            </a:r>
          </a:p>
          <a:p>
            <a:pPr>
              <a:buFont typeface="Arial" charset="0"/>
              <a:buChar char="•"/>
            </a:pPr>
            <a:endParaRPr lang="en-US" dirty="0"/>
          </a:p>
        </p:txBody>
      </p:sp>
      <p:sp>
        <p:nvSpPr>
          <p:cNvPr id="5" name="Text Placeholder 4"/>
          <p:cNvSpPr>
            <a:spLocks noGrp="1"/>
          </p:cNvSpPr>
          <p:nvPr>
            <p:ph type="body" sz="quarter" idx="3"/>
          </p:nvPr>
        </p:nvSpPr>
        <p:spPr/>
        <p:txBody>
          <a:bodyPr/>
          <a:lstStyle/>
          <a:p>
            <a:pPr algn="ctr"/>
            <a:r>
              <a:rPr lang="en-US" sz="1800" dirty="0" smtClean="0"/>
              <a:t>Developmental</a:t>
            </a:r>
            <a:r>
              <a:rPr lang="en-US" dirty="0" smtClean="0"/>
              <a:t> </a:t>
            </a:r>
            <a:endParaRPr lang="en-US" dirty="0"/>
          </a:p>
        </p:txBody>
      </p:sp>
      <p:sp>
        <p:nvSpPr>
          <p:cNvPr id="6" name="Content Placeholder 5"/>
          <p:cNvSpPr>
            <a:spLocks noGrp="1"/>
          </p:cNvSpPr>
          <p:nvPr>
            <p:ph sz="quarter" idx="4"/>
          </p:nvPr>
        </p:nvSpPr>
        <p:spPr/>
        <p:txBody>
          <a:bodyPr/>
          <a:lstStyle/>
          <a:p>
            <a:pPr>
              <a:buFont typeface="Arial" charset="0"/>
              <a:buChar char="•"/>
            </a:pPr>
            <a:r>
              <a:rPr lang="en-US" dirty="0" smtClean="0"/>
              <a:t>Prepare questions to guide conversation</a:t>
            </a:r>
          </a:p>
          <a:p>
            <a:pPr lvl="2">
              <a:buFont typeface="Arial" charset="0"/>
              <a:buChar char="•"/>
            </a:pPr>
            <a:r>
              <a:rPr lang="en-US" dirty="0" smtClean="0"/>
              <a:t>Philosophical</a:t>
            </a:r>
          </a:p>
          <a:p>
            <a:pPr lvl="2">
              <a:buFont typeface="Arial" charset="0"/>
              <a:buChar char="•"/>
            </a:pPr>
            <a:r>
              <a:rPr lang="en-US" dirty="0" smtClean="0"/>
              <a:t>If you could…</a:t>
            </a:r>
          </a:p>
          <a:p>
            <a:pPr lvl="2">
              <a:buFont typeface="Arial" charset="0"/>
              <a:buChar char="•"/>
            </a:pPr>
            <a:endParaRPr lang="en-US" dirty="0" smtClean="0"/>
          </a:p>
          <a:p>
            <a:r>
              <a:rPr lang="en-US" dirty="0" smtClean="0"/>
              <a:t/>
            </a:r>
            <a:br>
              <a:rPr lang="en-US" dirty="0" smtClean="0"/>
            </a:br>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11</a:t>
            </a:fld>
            <a:endParaRPr lang="en-US"/>
          </a:p>
        </p:txBody>
      </p:sp>
      <p:pic>
        <p:nvPicPr>
          <p:cNvPr id="8" name="Picture 8" descr="https://encrypted-tbn1.google.com/images?q=tbn:ANd9GcT-dcGU6UKgdpHKQhpt3CWUDMEzu1TkADHed0PezTpFW0EkKss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1800" y="3886200"/>
            <a:ext cx="2705100" cy="1685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1200"/>
            <a:ext cx="7505700" cy="2699277"/>
          </a:xfrm>
        </p:spPr>
        <p:txBody>
          <a:bodyPr>
            <a:normAutofit/>
          </a:bodyPr>
          <a:lstStyle/>
          <a:p>
            <a:pPr algn="ctr"/>
            <a:r>
              <a:rPr lang="en-US" sz="3600" dirty="0" smtClean="0"/>
              <a:t>Where is the student?</a:t>
            </a:r>
            <a:endParaRPr lang="en-US" sz="36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12</a:t>
            </a:fld>
            <a:endParaRPr lang="en-US"/>
          </a:p>
        </p:txBody>
      </p:sp>
      <p:sp>
        <p:nvSpPr>
          <p:cNvPr id="6" name="Rectangle 5"/>
          <p:cNvSpPr/>
          <p:nvPr/>
        </p:nvSpPr>
        <p:spPr>
          <a:xfrm>
            <a:off x="1165995" y="829218"/>
            <a:ext cx="715663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Emotional Development</a:t>
            </a:r>
          </a:p>
        </p:txBody>
      </p:sp>
      <p:sp>
        <p:nvSpPr>
          <p:cNvPr id="7" name="TextBox 6"/>
          <p:cNvSpPr txBox="1"/>
          <p:nvPr/>
        </p:nvSpPr>
        <p:spPr>
          <a:xfrm>
            <a:off x="5029200" y="5334000"/>
            <a:ext cx="3048000" cy="1200329"/>
          </a:xfrm>
          <a:prstGeom prst="rect">
            <a:avLst/>
          </a:prstGeom>
          <a:noFill/>
        </p:spPr>
        <p:txBody>
          <a:bodyPr wrap="square" rtlCol="0">
            <a:spAutoFit/>
          </a:bodyPr>
          <a:lstStyle/>
          <a:p>
            <a:r>
              <a:rPr lang="en-US" dirty="0" smtClean="0"/>
              <a:t>DECAF model:</a:t>
            </a:r>
          </a:p>
          <a:p>
            <a:r>
              <a:rPr lang="en-US" dirty="0" smtClean="0"/>
              <a:t>“Breaking Bad News”</a:t>
            </a:r>
          </a:p>
          <a:p>
            <a:r>
              <a:rPr lang="en-US" dirty="0" smtClean="0"/>
              <a:t>Rodriguez and </a:t>
            </a:r>
            <a:r>
              <a:rPr lang="en-US" dirty="0" err="1" smtClean="0"/>
              <a:t>Kolls</a:t>
            </a:r>
            <a:endParaRPr lang="en-US" dirty="0" smtClean="0"/>
          </a:p>
          <a:p>
            <a:r>
              <a:rPr lang="en-US" dirty="0" smtClean="0"/>
              <a:t>NACADA webcast 4/8/10 </a:t>
            </a:r>
            <a:endParaRPr lang="en-US" dirty="0"/>
          </a:p>
        </p:txBody>
      </p:sp>
    </p:spTree>
    <p:extLst>
      <p:ext uri="{BB962C8B-B14F-4D97-AF65-F5344CB8AC3E}">
        <p14:creationId xmlns:p14="http://schemas.microsoft.com/office/powerpoint/2010/main" val="2200327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Emotional development</a:t>
            </a:r>
            <a:endParaRPr lang="en-US" dirty="0"/>
          </a:p>
        </p:txBody>
      </p:sp>
      <p:sp>
        <p:nvSpPr>
          <p:cNvPr id="3" name="Text Placeholder 2"/>
          <p:cNvSpPr>
            <a:spLocks noGrp="1"/>
          </p:cNvSpPr>
          <p:nvPr>
            <p:ph type="body" idx="1"/>
          </p:nvPr>
        </p:nvSpPr>
        <p:spPr/>
        <p:txBody>
          <a:bodyPr>
            <a:normAutofit/>
          </a:bodyPr>
          <a:lstStyle/>
          <a:p>
            <a:pPr algn="ctr"/>
            <a:r>
              <a:rPr lang="en-US" sz="1800" dirty="0" smtClean="0"/>
              <a:t>Practical</a:t>
            </a:r>
            <a:endParaRPr lang="en-US" sz="1800" dirty="0"/>
          </a:p>
        </p:txBody>
      </p:sp>
      <p:sp>
        <p:nvSpPr>
          <p:cNvPr id="4" name="Content Placeholder 3"/>
          <p:cNvSpPr>
            <a:spLocks noGrp="1"/>
          </p:cNvSpPr>
          <p:nvPr>
            <p:ph sz="half" idx="2"/>
          </p:nvPr>
        </p:nvSpPr>
        <p:spPr/>
        <p:txBody>
          <a:bodyPr/>
          <a:lstStyle/>
          <a:p>
            <a:pPr>
              <a:buFont typeface="Arial" charset="0"/>
              <a:buChar char="•"/>
            </a:pPr>
            <a:r>
              <a:rPr lang="en-US" dirty="0" smtClean="0"/>
              <a:t>Give ‘permission’ to move on</a:t>
            </a:r>
          </a:p>
          <a:p>
            <a:pPr>
              <a:buFont typeface="Arial" charset="0"/>
              <a:buChar char="•"/>
            </a:pPr>
            <a:r>
              <a:rPr lang="en-US" dirty="0" smtClean="0"/>
              <a:t>Refer to career services</a:t>
            </a:r>
          </a:p>
          <a:p>
            <a:pPr>
              <a:buFont typeface="Arial" charset="0"/>
              <a:buChar char="•"/>
            </a:pPr>
            <a:r>
              <a:rPr lang="en-US" dirty="0" smtClean="0"/>
              <a:t>Set timeline or contract</a:t>
            </a:r>
          </a:p>
          <a:p>
            <a:pPr>
              <a:buFont typeface="Arial" charset="0"/>
              <a:buChar char="•"/>
            </a:pPr>
            <a:endParaRPr lang="en-US" dirty="0"/>
          </a:p>
        </p:txBody>
      </p:sp>
      <p:sp>
        <p:nvSpPr>
          <p:cNvPr id="5" name="Text Placeholder 4"/>
          <p:cNvSpPr>
            <a:spLocks noGrp="1"/>
          </p:cNvSpPr>
          <p:nvPr>
            <p:ph type="body" sz="quarter" idx="3"/>
          </p:nvPr>
        </p:nvSpPr>
        <p:spPr/>
        <p:txBody>
          <a:bodyPr/>
          <a:lstStyle/>
          <a:p>
            <a:pPr algn="ctr"/>
            <a:r>
              <a:rPr lang="en-US" sz="1800" dirty="0" smtClean="0"/>
              <a:t>Developmental</a:t>
            </a:r>
            <a:r>
              <a:rPr lang="en-US" dirty="0" smtClean="0"/>
              <a:t> </a:t>
            </a:r>
            <a:endParaRPr lang="en-US" dirty="0"/>
          </a:p>
        </p:txBody>
      </p:sp>
      <p:sp>
        <p:nvSpPr>
          <p:cNvPr id="6" name="Content Placeholder 5"/>
          <p:cNvSpPr>
            <a:spLocks noGrp="1"/>
          </p:cNvSpPr>
          <p:nvPr>
            <p:ph sz="quarter" idx="4"/>
          </p:nvPr>
        </p:nvSpPr>
        <p:spPr/>
        <p:txBody>
          <a:bodyPr/>
          <a:lstStyle/>
          <a:p>
            <a:pPr>
              <a:buFont typeface="Arial" charset="0"/>
              <a:buChar char="•"/>
            </a:pPr>
            <a:r>
              <a:rPr lang="en-US" dirty="0" smtClean="0"/>
              <a:t>Value of ‘failure’</a:t>
            </a:r>
          </a:p>
          <a:p>
            <a:pPr>
              <a:buFont typeface="Arial" charset="0"/>
              <a:buChar char="•"/>
            </a:pPr>
            <a:r>
              <a:rPr lang="en-US" dirty="0" smtClean="0"/>
              <a:t>Ask ‘who are you pleasing’?</a:t>
            </a:r>
          </a:p>
          <a:p>
            <a:endParaRPr lang="en-US" dirty="0" smtClean="0"/>
          </a:p>
          <a:p>
            <a:r>
              <a:rPr lang="en-US" dirty="0" smtClean="0"/>
              <a:t/>
            </a:r>
            <a:br>
              <a:rPr lang="en-US" dirty="0" smtClean="0"/>
            </a:br>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13</a:t>
            </a:fld>
            <a:endParaRPr lang="en-US"/>
          </a:p>
        </p:txBody>
      </p:sp>
      <p:pic>
        <p:nvPicPr>
          <p:cNvPr id="9" name="Picture 16" descr="https://encrypted-tbn2.google.com/images?q=tbn:ANd9GcRbTSwfXjMFYP6xb3yTWL8GveVc-xkKWAGeumT2mnlmJfvSAjRXWFpcf51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4419600"/>
            <a:ext cx="2085975" cy="9048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1200"/>
            <a:ext cx="7505700" cy="2699277"/>
          </a:xfrm>
        </p:spPr>
        <p:txBody>
          <a:bodyPr>
            <a:normAutofit/>
          </a:bodyPr>
          <a:lstStyle/>
          <a:p>
            <a:pPr algn="ctr"/>
            <a:r>
              <a:rPr lang="en-US" sz="3600" dirty="0" smtClean="0"/>
              <a:t>Real</a:t>
            </a:r>
          </a:p>
          <a:p>
            <a:pPr algn="ctr"/>
            <a:r>
              <a:rPr lang="en-US" sz="3600" dirty="0" smtClean="0"/>
              <a:t>Perceived</a:t>
            </a:r>
          </a:p>
          <a:p>
            <a:pPr algn="ctr"/>
            <a:r>
              <a:rPr lang="en-US" sz="3600" dirty="0" smtClean="0"/>
              <a:t>Alternate paths</a:t>
            </a:r>
            <a:endParaRPr lang="en-US" sz="36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14</a:t>
            </a:fld>
            <a:endParaRPr lang="en-US"/>
          </a:p>
        </p:txBody>
      </p:sp>
      <p:sp>
        <p:nvSpPr>
          <p:cNvPr id="6" name="Rectangle 5"/>
          <p:cNvSpPr/>
          <p:nvPr/>
        </p:nvSpPr>
        <p:spPr>
          <a:xfrm>
            <a:off x="2488727" y="829218"/>
            <a:ext cx="4511171"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CONNECTIONS</a:t>
            </a:r>
          </a:p>
        </p:txBody>
      </p:sp>
      <p:sp>
        <p:nvSpPr>
          <p:cNvPr id="7" name="TextBox 6"/>
          <p:cNvSpPr txBox="1"/>
          <p:nvPr/>
        </p:nvSpPr>
        <p:spPr>
          <a:xfrm>
            <a:off x="5029200" y="5334000"/>
            <a:ext cx="3048000" cy="1200329"/>
          </a:xfrm>
          <a:prstGeom prst="rect">
            <a:avLst/>
          </a:prstGeom>
          <a:noFill/>
        </p:spPr>
        <p:txBody>
          <a:bodyPr wrap="square" rtlCol="0">
            <a:spAutoFit/>
          </a:bodyPr>
          <a:lstStyle/>
          <a:p>
            <a:r>
              <a:rPr lang="en-US" dirty="0" smtClean="0"/>
              <a:t>DECAF model:</a:t>
            </a:r>
          </a:p>
          <a:p>
            <a:r>
              <a:rPr lang="en-US" dirty="0" smtClean="0"/>
              <a:t>“Breaking Bad News”</a:t>
            </a:r>
          </a:p>
          <a:p>
            <a:r>
              <a:rPr lang="en-US" dirty="0" smtClean="0"/>
              <a:t>Rodriguez and </a:t>
            </a:r>
            <a:r>
              <a:rPr lang="en-US" dirty="0" err="1" smtClean="0"/>
              <a:t>Kolls</a:t>
            </a:r>
            <a:endParaRPr lang="en-US" dirty="0" smtClean="0"/>
          </a:p>
          <a:p>
            <a:r>
              <a:rPr lang="en-US" dirty="0" smtClean="0"/>
              <a:t>NACADA webcast 4/8/10 </a:t>
            </a:r>
            <a:endParaRPr lang="en-US" dirty="0"/>
          </a:p>
        </p:txBody>
      </p:sp>
    </p:spTree>
    <p:extLst>
      <p:ext uri="{BB962C8B-B14F-4D97-AF65-F5344CB8AC3E}">
        <p14:creationId xmlns:p14="http://schemas.microsoft.com/office/powerpoint/2010/main" val="882877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connections</a:t>
            </a:r>
            <a:endParaRPr lang="en-US" dirty="0"/>
          </a:p>
        </p:txBody>
      </p:sp>
      <p:sp>
        <p:nvSpPr>
          <p:cNvPr id="3" name="Text Placeholder 2"/>
          <p:cNvSpPr>
            <a:spLocks noGrp="1"/>
          </p:cNvSpPr>
          <p:nvPr>
            <p:ph type="body" idx="1"/>
          </p:nvPr>
        </p:nvSpPr>
        <p:spPr/>
        <p:txBody>
          <a:bodyPr>
            <a:normAutofit/>
          </a:bodyPr>
          <a:lstStyle/>
          <a:p>
            <a:pPr algn="ctr"/>
            <a:r>
              <a:rPr lang="en-US" sz="1800" dirty="0" smtClean="0"/>
              <a:t>Practical</a:t>
            </a:r>
            <a:endParaRPr lang="en-US" sz="1800" dirty="0"/>
          </a:p>
        </p:txBody>
      </p:sp>
      <p:sp>
        <p:nvSpPr>
          <p:cNvPr id="4" name="Content Placeholder 3"/>
          <p:cNvSpPr>
            <a:spLocks noGrp="1"/>
          </p:cNvSpPr>
          <p:nvPr>
            <p:ph sz="half" idx="2"/>
          </p:nvPr>
        </p:nvSpPr>
        <p:spPr/>
        <p:txBody>
          <a:bodyPr/>
          <a:lstStyle/>
          <a:p>
            <a:pPr>
              <a:buFont typeface="Arial" charset="0"/>
              <a:buChar char="•"/>
            </a:pPr>
            <a:r>
              <a:rPr lang="en-US" dirty="0" smtClean="0"/>
              <a:t>Name / contact for new advisor, help make initial contact</a:t>
            </a:r>
          </a:p>
          <a:p>
            <a:pPr>
              <a:buFont typeface="Arial" charset="0"/>
              <a:buChar char="•"/>
            </a:pPr>
            <a:r>
              <a:rPr lang="en-US" dirty="0" smtClean="0"/>
              <a:t>Assign exploration</a:t>
            </a:r>
          </a:p>
          <a:p>
            <a:pPr>
              <a:buFont typeface="Arial" charset="0"/>
              <a:buChar char="•"/>
            </a:pPr>
            <a:r>
              <a:rPr lang="en-US" dirty="0" smtClean="0"/>
              <a:t>Set timeline or contract</a:t>
            </a:r>
          </a:p>
          <a:p>
            <a:pPr>
              <a:buFont typeface="Arial" charset="0"/>
              <a:buChar char="•"/>
            </a:pPr>
            <a:endParaRPr lang="en-US" dirty="0"/>
          </a:p>
        </p:txBody>
      </p:sp>
      <p:sp>
        <p:nvSpPr>
          <p:cNvPr id="5" name="Text Placeholder 4"/>
          <p:cNvSpPr>
            <a:spLocks noGrp="1"/>
          </p:cNvSpPr>
          <p:nvPr>
            <p:ph type="body" sz="quarter" idx="3"/>
          </p:nvPr>
        </p:nvSpPr>
        <p:spPr/>
        <p:txBody>
          <a:bodyPr/>
          <a:lstStyle/>
          <a:p>
            <a:pPr algn="ctr"/>
            <a:r>
              <a:rPr lang="en-US" sz="1800" dirty="0" smtClean="0"/>
              <a:t>Developmental</a:t>
            </a:r>
            <a:r>
              <a:rPr lang="en-US" dirty="0" smtClean="0"/>
              <a:t> </a:t>
            </a:r>
            <a:endParaRPr lang="en-US" dirty="0"/>
          </a:p>
        </p:txBody>
      </p:sp>
      <p:sp>
        <p:nvSpPr>
          <p:cNvPr id="6" name="Content Placeholder 5"/>
          <p:cNvSpPr>
            <a:spLocks noGrp="1"/>
          </p:cNvSpPr>
          <p:nvPr>
            <p:ph sz="quarter" idx="4"/>
          </p:nvPr>
        </p:nvSpPr>
        <p:spPr/>
        <p:txBody>
          <a:bodyPr/>
          <a:lstStyle/>
          <a:p>
            <a:pPr>
              <a:buFont typeface="Arial" charset="0"/>
              <a:buChar char="•"/>
            </a:pPr>
            <a:r>
              <a:rPr lang="en-US" dirty="0" smtClean="0"/>
              <a:t>Encourage to think of all possible connections</a:t>
            </a:r>
          </a:p>
          <a:p>
            <a:pPr>
              <a:buFont typeface="Arial" charset="0"/>
              <a:buChar char="•"/>
            </a:pPr>
            <a:r>
              <a:rPr lang="en-US" dirty="0" smtClean="0"/>
              <a:t>Offer ideas on where to explore</a:t>
            </a:r>
            <a:br>
              <a:rPr lang="en-US" dirty="0" smtClean="0"/>
            </a:br>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 grief ahead</a:t>
            </a:r>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16</a:t>
            </a:fld>
            <a:endParaRPr lang="en-US"/>
          </a:p>
        </p:txBody>
      </p:sp>
      <p:pic>
        <p:nvPicPr>
          <p:cNvPr id="5" name="Picture 6" descr="https://encrypted-tbn2.google.com/images?q=tbn:ANd9GcTgBDfQrwtXsOJNyaUuLdsxm3PV1E3O7fU6uzO0tOZqDuFrenY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3657600"/>
            <a:ext cx="2371725" cy="15144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Stages of grief</a:t>
            </a:r>
            <a:endParaRPr lang="en-US" dirty="0"/>
          </a:p>
        </p:txBody>
      </p:sp>
      <p:sp>
        <p:nvSpPr>
          <p:cNvPr id="3" name="Content Placeholder 2"/>
          <p:cNvSpPr>
            <a:spLocks noGrp="1"/>
          </p:cNvSpPr>
          <p:nvPr>
            <p:ph idx="1"/>
          </p:nvPr>
        </p:nvSpPr>
        <p:spPr/>
        <p:txBody>
          <a:bodyPr/>
          <a:lstStyle/>
          <a:p>
            <a:pPr algn="ctr">
              <a:buFont typeface="Arial" charset="0"/>
              <a:buChar char="•"/>
            </a:pPr>
            <a:r>
              <a:rPr lang="en-US" sz="3200" dirty="0" smtClean="0"/>
              <a:t>Anger</a:t>
            </a:r>
          </a:p>
          <a:p>
            <a:pPr algn="ctr">
              <a:buFont typeface="Arial" charset="0"/>
              <a:buChar char="•"/>
            </a:pPr>
            <a:r>
              <a:rPr lang="en-US" sz="3200" dirty="0" smtClean="0"/>
              <a:t>Denial</a:t>
            </a:r>
          </a:p>
          <a:p>
            <a:pPr algn="ctr">
              <a:buFont typeface="Arial" charset="0"/>
              <a:buChar char="•"/>
            </a:pPr>
            <a:r>
              <a:rPr lang="en-US" sz="3200" dirty="0" smtClean="0"/>
              <a:t>Bargaining</a:t>
            </a:r>
          </a:p>
          <a:p>
            <a:pPr algn="ctr">
              <a:buFont typeface="Arial" charset="0"/>
              <a:buChar char="•"/>
            </a:pPr>
            <a:r>
              <a:rPr lang="en-US" sz="3200" dirty="0" smtClean="0"/>
              <a:t>Depression</a:t>
            </a:r>
          </a:p>
          <a:p>
            <a:pPr algn="ctr">
              <a:buFont typeface="Arial" charset="0"/>
              <a:buChar char="•"/>
            </a:pPr>
            <a:r>
              <a:rPr lang="en-US" sz="3200" dirty="0" smtClean="0"/>
              <a:t>Acceptance</a:t>
            </a:r>
          </a:p>
          <a:p>
            <a:pPr>
              <a:buFont typeface="Arial" charset="0"/>
              <a:buChar char="•"/>
            </a:pPr>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1200"/>
            <a:ext cx="7505700" cy="2699277"/>
          </a:xfrm>
        </p:spPr>
        <p:txBody>
          <a:bodyPr>
            <a:normAutofit/>
          </a:bodyPr>
          <a:lstStyle/>
          <a:p>
            <a:pPr algn="ctr"/>
            <a:r>
              <a:rPr lang="en-US" sz="3600" dirty="0" smtClean="0"/>
              <a:t>Engaged</a:t>
            </a:r>
          </a:p>
          <a:p>
            <a:pPr algn="ctr"/>
            <a:r>
              <a:rPr lang="en-US" sz="3600" dirty="0" smtClean="0"/>
              <a:t>High Self-monitoring</a:t>
            </a:r>
          </a:p>
          <a:p>
            <a:pPr algn="ctr"/>
            <a:r>
              <a:rPr lang="en-US" sz="3600" dirty="0" smtClean="0"/>
              <a:t>Attention to non-verbal</a:t>
            </a:r>
          </a:p>
          <a:p>
            <a:pPr algn="ctr"/>
            <a:r>
              <a:rPr lang="en-US" sz="3600" dirty="0" smtClean="0"/>
              <a:t>Feedback</a:t>
            </a:r>
            <a:endParaRPr lang="en-US" sz="36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18</a:t>
            </a:fld>
            <a:endParaRPr lang="en-US"/>
          </a:p>
        </p:txBody>
      </p:sp>
      <p:sp>
        <p:nvSpPr>
          <p:cNvPr id="6" name="Rectangle 5"/>
          <p:cNvSpPr/>
          <p:nvPr/>
        </p:nvSpPr>
        <p:spPr>
          <a:xfrm>
            <a:off x="2154629" y="829218"/>
            <a:ext cx="517936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ACTIVE Listening</a:t>
            </a:r>
          </a:p>
        </p:txBody>
      </p:sp>
      <p:sp>
        <p:nvSpPr>
          <p:cNvPr id="7" name="TextBox 6"/>
          <p:cNvSpPr txBox="1"/>
          <p:nvPr/>
        </p:nvSpPr>
        <p:spPr>
          <a:xfrm>
            <a:off x="5029200" y="5334000"/>
            <a:ext cx="3048000" cy="1200329"/>
          </a:xfrm>
          <a:prstGeom prst="rect">
            <a:avLst/>
          </a:prstGeom>
          <a:noFill/>
        </p:spPr>
        <p:txBody>
          <a:bodyPr wrap="square" rtlCol="0">
            <a:spAutoFit/>
          </a:bodyPr>
          <a:lstStyle/>
          <a:p>
            <a:r>
              <a:rPr lang="en-US" dirty="0" smtClean="0"/>
              <a:t>DECAF model:</a:t>
            </a:r>
          </a:p>
          <a:p>
            <a:r>
              <a:rPr lang="en-US" dirty="0" smtClean="0"/>
              <a:t>“Breaking Bad News”</a:t>
            </a:r>
          </a:p>
          <a:p>
            <a:r>
              <a:rPr lang="en-US" dirty="0" smtClean="0"/>
              <a:t>Rodriguez and </a:t>
            </a:r>
            <a:r>
              <a:rPr lang="en-US" dirty="0" err="1" smtClean="0"/>
              <a:t>Kolls</a:t>
            </a:r>
            <a:endParaRPr lang="en-US" dirty="0" smtClean="0"/>
          </a:p>
          <a:p>
            <a:r>
              <a:rPr lang="en-US" dirty="0" smtClean="0"/>
              <a:t>NACADA webcast 4/8/10 </a:t>
            </a:r>
            <a:endParaRPr lang="en-US" dirty="0"/>
          </a:p>
        </p:txBody>
      </p:sp>
    </p:spTree>
    <p:extLst>
      <p:ext uri="{BB962C8B-B14F-4D97-AF65-F5344CB8AC3E}">
        <p14:creationId xmlns:p14="http://schemas.microsoft.com/office/powerpoint/2010/main" val="700202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listening +</a:t>
            </a:r>
            <a:endParaRPr lang="en-US" dirty="0"/>
          </a:p>
        </p:txBody>
      </p:sp>
      <p:sp>
        <p:nvSpPr>
          <p:cNvPr id="3" name="Text Placeholder 2"/>
          <p:cNvSpPr>
            <a:spLocks noGrp="1"/>
          </p:cNvSpPr>
          <p:nvPr>
            <p:ph type="body" idx="1"/>
          </p:nvPr>
        </p:nvSpPr>
        <p:spPr/>
        <p:txBody>
          <a:bodyPr/>
          <a:lstStyle/>
          <a:p>
            <a:r>
              <a:rPr lang="en-US" dirty="0" smtClean="0"/>
              <a:t>Additional communication techniques</a:t>
            </a:r>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19</a:t>
            </a:fld>
            <a:endParaRPr lang="en-US"/>
          </a:p>
        </p:txBody>
      </p:sp>
      <p:sp>
        <p:nvSpPr>
          <p:cNvPr id="5" name="TextBox 4"/>
          <p:cNvSpPr txBox="1"/>
          <p:nvPr/>
        </p:nvSpPr>
        <p:spPr>
          <a:xfrm>
            <a:off x="4876800" y="3048000"/>
            <a:ext cx="3962400" cy="2862322"/>
          </a:xfrm>
          <a:prstGeom prst="rect">
            <a:avLst/>
          </a:prstGeom>
          <a:noFill/>
        </p:spPr>
        <p:txBody>
          <a:bodyPr wrap="square" rtlCol="0">
            <a:spAutoFit/>
          </a:bodyPr>
          <a:lstStyle/>
          <a:p>
            <a:r>
              <a:rPr lang="en-US" sz="3600" dirty="0" smtClean="0"/>
              <a:t>Reflection of meaning / feeling</a:t>
            </a:r>
          </a:p>
          <a:p>
            <a:endParaRPr lang="en-US" sz="3600" dirty="0"/>
          </a:p>
          <a:p>
            <a:r>
              <a:rPr lang="en-US" sz="3600" dirty="0" smtClean="0"/>
              <a:t>Supportive confrontation</a:t>
            </a:r>
            <a:endParaRPr lang="en-US" sz="3600" dirty="0"/>
          </a:p>
        </p:txBody>
      </p:sp>
    </p:spTree>
    <p:extLst>
      <p:ext uri="{BB962C8B-B14F-4D97-AF65-F5344CB8AC3E}">
        <p14:creationId xmlns:p14="http://schemas.microsoft.com/office/powerpoint/2010/main" val="4177331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a:t>
            </a:fld>
            <a:endParaRPr lang="en-US"/>
          </a:p>
        </p:txBody>
      </p:sp>
      <p:sp>
        <p:nvSpPr>
          <p:cNvPr id="4" name="TextBox 3"/>
          <p:cNvSpPr txBox="1"/>
          <p:nvPr/>
        </p:nvSpPr>
        <p:spPr>
          <a:xfrm>
            <a:off x="762000" y="1371600"/>
            <a:ext cx="8001000" cy="3416320"/>
          </a:xfrm>
          <a:prstGeom prst="rect">
            <a:avLst/>
          </a:prstGeom>
          <a:noFill/>
        </p:spPr>
        <p:txBody>
          <a:bodyPr wrap="square" rtlCol="0">
            <a:spAutoFit/>
          </a:bodyPr>
          <a:lstStyle/>
          <a:p>
            <a:pPr>
              <a:buFont typeface="Arial" charset="0"/>
              <a:buChar char="•"/>
            </a:pPr>
            <a:r>
              <a:rPr lang="en-US" sz="2400" dirty="0" smtClean="0"/>
              <a:t>List reasons why a major may not be a good fit</a:t>
            </a:r>
          </a:p>
          <a:p>
            <a:pPr>
              <a:buFont typeface="Arial" charset="0"/>
              <a:buChar char="•"/>
            </a:pPr>
            <a:endParaRPr lang="en-US" sz="2400" dirty="0" smtClean="0"/>
          </a:p>
          <a:p>
            <a:pPr>
              <a:buFont typeface="Arial" charset="0"/>
              <a:buChar char="•"/>
            </a:pPr>
            <a:r>
              <a:rPr lang="en-US" sz="2400" dirty="0" smtClean="0"/>
              <a:t>Describe the 5 step “DECAF” method</a:t>
            </a:r>
          </a:p>
          <a:p>
            <a:pPr>
              <a:buFont typeface="Arial" charset="0"/>
              <a:buChar char="•"/>
            </a:pPr>
            <a:endParaRPr lang="en-US" sz="2400" dirty="0" smtClean="0"/>
          </a:p>
          <a:p>
            <a:pPr>
              <a:buFont typeface="Arial" charset="0"/>
              <a:buChar char="•"/>
            </a:pPr>
            <a:r>
              <a:rPr lang="en-US" sz="2400" dirty="0" smtClean="0"/>
              <a:t>Describe at least 3 communication strategies</a:t>
            </a:r>
          </a:p>
          <a:p>
            <a:pPr>
              <a:buFont typeface="Arial" charset="0"/>
              <a:buChar char="•"/>
            </a:pPr>
            <a:endParaRPr lang="en-US" sz="2400" dirty="0" smtClean="0"/>
          </a:p>
          <a:p>
            <a:pPr>
              <a:buFont typeface="Arial" charset="0"/>
              <a:buChar char="•"/>
            </a:pPr>
            <a:r>
              <a:rPr lang="en-US" sz="2400" dirty="0" smtClean="0"/>
              <a:t>Understand the Practical and the Developmental approach</a:t>
            </a:r>
          </a:p>
          <a:p>
            <a:pPr>
              <a:buFont typeface="Arial" charset="0"/>
              <a:buChar char="•"/>
            </a:pPr>
            <a:endParaRPr lang="en-US" sz="2400" dirty="0" smtClean="0"/>
          </a:p>
          <a:p>
            <a:pPr>
              <a:buFont typeface="Arial" charset="0"/>
              <a:buChar char="•"/>
            </a:pPr>
            <a:r>
              <a:rPr lang="en-US" sz="2400" dirty="0" smtClean="0"/>
              <a:t>Develop a list of personal strategies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81200"/>
            <a:ext cx="7505700" cy="2699277"/>
          </a:xfrm>
        </p:spPr>
        <p:txBody>
          <a:bodyPr>
            <a:normAutofit/>
          </a:bodyPr>
          <a:lstStyle/>
          <a:p>
            <a:pPr algn="ctr"/>
            <a:r>
              <a:rPr lang="en-US" sz="3600" dirty="0" smtClean="0"/>
              <a:t>Assignments?</a:t>
            </a:r>
          </a:p>
          <a:p>
            <a:pPr algn="ctr"/>
            <a:r>
              <a:rPr lang="en-US" sz="3600" dirty="0" smtClean="0"/>
              <a:t>Explorations?</a:t>
            </a:r>
          </a:p>
          <a:p>
            <a:pPr algn="ctr"/>
            <a:r>
              <a:rPr lang="en-US" sz="3600" dirty="0" smtClean="0"/>
              <a:t>Check-ins?</a:t>
            </a:r>
            <a:endParaRPr lang="en-US" sz="360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20</a:t>
            </a:fld>
            <a:endParaRPr lang="en-US"/>
          </a:p>
        </p:txBody>
      </p:sp>
      <p:sp>
        <p:nvSpPr>
          <p:cNvPr id="6" name="Rectangle 5"/>
          <p:cNvSpPr/>
          <p:nvPr/>
        </p:nvSpPr>
        <p:spPr>
          <a:xfrm>
            <a:off x="2694328" y="829218"/>
            <a:ext cx="409996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FOLLOW Up…</a:t>
            </a:r>
          </a:p>
        </p:txBody>
      </p:sp>
      <p:sp>
        <p:nvSpPr>
          <p:cNvPr id="7" name="TextBox 6"/>
          <p:cNvSpPr txBox="1"/>
          <p:nvPr/>
        </p:nvSpPr>
        <p:spPr>
          <a:xfrm>
            <a:off x="5029200" y="5334000"/>
            <a:ext cx="3048000" cy="1200329"/>
          </a:xfrm>
          <a:prstGeom prst="rect">
            <a:avLst/>
          </a:prstGeom>
          <a:noFill/>
        </p:spPr>
        <p:txBody>
          <a:bodyPr wrap="square" rtlCol="0">
            <a:spAutoFit/>
          </a:bodyPr>
          <a:lstStyle/>
          <a:p>
            <a:r>
              <a:rPr lang="en-US" dirty="0" smtClean="0"/>
              <a:t>DECAF model:</a:t>
            </a:r>
          </a:p>
          <a:p>
            <a:r>
              <a:rPr lang="en-US" dirty="0" smtClean="0"/>
              <a:t>“Breaking Bad News”</a:t>
            </a:r>
          </a:p>
          <a:p>
            <a:r>
              <a:rPr lang="en-US" dirty="0" smtClean="0"/>
              <a:t>Rodriguez and </a:t>
            </a:r>
            <a:r>
              <a:rPr lang="en-US" dirty="0" err="1" smtClean="0"/>
              <a:t>Kolls</a:t>
            </a:r>
            <a:endParaRPr lang="en-US" dirty="0" smtClean="0"/>
          </a:p>
          <a:p>
            <a:r>
              <a:rPr lang="en-US" dirty="0" smtClean="0"/>
              <a:t>NACADA webcast 4/8/10 </a:t>
            </a:r>
            <a:endParaRPr lang="en-US" dirty="0"/>
          </a:p>
        </p:txBody>
      </p:sp>
    </p:spTree>
    <p:extLst>
      <p:ext uri="{BB962C8B-B14F-4D97-AF65-F5344CB8AC3E}">
        <p14:creationId xmlns:p14="http://schemas.microsoft.com/office/powerpoint/2010/main" val="3260778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Follow up</a:t>
            </a:r>
            <a:endParaRPr lang="en-US" dirty="0"/>
          </a:p>
        </p:txBody>
      </p:sp>
      <p:sp>
        <p:nvSpPr>
          <p:cNvPr id="3" name="Text Placeholder 2"/>
          <p:cNvSpPr>
            <a:spLocks noGrp="1"/>
          </p:cNvSpPr>
          <p:nvPr>
            <p:ph type="body" idx="1"/>
          </p:nvPr>
        </p:nvSpPr>
        <p:spPr/>
        <p:txBody>
          <a:bodyPr>
            <a:normAutofit/>
          </a:bodyPr>
          <a:lstStyle/>
          <a:p>
            <a:pPr algn="ctr"/>
            <a:r>
              <a:rPr lang="en-US" sz="1800" dirty="0" smtClean="0"/>
              <a:t>Practical</a:t>
            </a:r>
            <a:endParaRPr lang="en-US" sz="1800" dirty="0"/>
          </a:p>
        </p:txBody>
      </p:sp>
      <p:sp>
        <p:nvSpPr>
          <p:cNvPr id="4" name="Content Placeholder 3"/>
          <p:cNvSpPr>
            <a:spLocks noGrp="1"/>
          </p:cNvSpPr>
          <p:nvPr>
            <p:ph sz="half" idx="2"/>
          </p:nvPr>
        </p:nvSpPr>
        <p:spPr/>
        <p:txBody>
          <a:bodyPr/>
          <a:lstStyle/>
          <a:p>
            <a:pPr>
              <a:buFont typeface="Arial" charset="0"/>
              <a:buChar char="•"/>
            </a:pPr>
            <a:r>
              <a:rPr lang="en-US" dirty="0" smtClean="0"/>
              <a:t>Assign exploration</a:t>
            </a:r>
          </a:p>
          <a:p>
            <a:pPr>
              <a:buFont typeface="Arial" charset="0"/>
              <a:buChar char="•"/>
            </a:pPr>
            <a:r>
              <a:rPr lang="en-US" dirty="0" smtClean="0"/>
              <a:t>Check-ins</a:t>
            </a:r>
          </a:p>
          <a:p>
            <a:pPr>
              <a:buFont typeface="Arial" charset="0"/>
              <a:buChar char="•"/>
            </a:pPr>
            <a:r>
              <a:rPr lang="en-US" dirty="0" smtClean="0"/>
              <a:t>Help students talk to their parents</a:t>
            </a:r>
          </a:p>
          <a:p>
            <a:pPr>
              <a:buFont typeface="Arial" charset="0"/>
              <a:buChar char="•"/>
            </a:pPr>
            <a:endParaRPr lang="en-US" dirty="0"/>
          </a:p>
        </p:txBody>
      </p:sp>
      <p:sp>
        <p:nvSpPr>
          <p:cNvPr id="5" name="Text Placeholder 4"/>
          <p:cNvSpPr>
            <a:spLocks noGrp="1"/>
          </p:cNvSpPr>
          <p:nvPr>
            <p:ph type="body" sz="quarter" idx="3"/>
          </p:nvPr>
        </p:nvSpPr>
        <p:spPr/>
        <p:txBody>
          <a:bodyPr/>
          <a:lstStyle/>
          <a:p>
            <a:pPr algn="ctr"/>
            <a:r>
              <a:rPr lang="en-US" sz="1800" dirty="0" smtClean="0"/>
              <a:t>Developmental</a:t>
            </a:r>
            <a:r>
              <a:rPr lang="en-US" dirty="0" smtClean="0"/>
              <a:t> </a:t>
            </a:r>
            <a:endParaRPr lang="en-US" dirty="0"/>
          </a:p>
        </p:txBody>
      </p:sp>
      <p:sp>
        <p:nvSpPr>
          <p:cNvPr id="6" name="Content Placeholder 5"/>
          <p:cNvSpPr>
            <a:spLocks noGrp="1"/>
          </p:cNvSpPr>
          <p:nvPr>
            <p:ph sz="quarter" idx="4"/>
          </p:nvPr>
        </p:nvSpPr>
        <p:spPr/>
        <p:txBody>
          <a:bodyPr/>
          <a:lstStyle/>
          <a:p>
            <a:pPr>
              <a:buFont typeface="Arial" charset="0"/>
              <a:buChar char="•"/>
            </a:pPr>
            <a:r>
              <a:rPr lang="en-US" dirty="0" smtClean="0"/>
              <a:t>College To-Do or Lifetime “Wish List”</a:t>
            </a:r>
          </a:p>
          <a:p>
            <a:pPr>
              <a:buFont typeface="Arial" charset="0"/>
              <a:buChar char="•"/>
            </a:pPr>
            <a:r>
              <a:rPr lang="en-US" dirty="0" smtClean="0"/>
              <a:t>Check-ins</a:t>
            </a:r>
          </a:p>
          <a:p>
            <a:pPr>
              <a:buFont typeface="Arial" charset="0"/>
              <a:buChar char="•"/>
            </a:pPr>
            <a:r>
              <a:rPr lang="en-US" dirty="0" smtClean="0"/>
              <a:t>Role play how to approach family if a concern</a:t>
            </a:r>
            <a:br>
              <a:rPr lang="en-US" dirty="0" smtClean="0"/>
            </a:br>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21</a:t>
            </a:fld>
            <a:endParaRPr lang="en-US"/>
          </a:p>
        </p:txBody>
      </p:sp>
      <p:pic>
        <p:nvPicPr>
          <p:cNvPr id="10" name="Picture 4" descr="https://encrypted-tbn2.google.com/images?q=tbn:ANd9GcTuT0d4ThRUvCaoQaw4HIsxqhjY5MG4W0ZSNTOfz-MzNWoK9WDy6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4267200"/>
            <a:ext cx="2266950" cy="20193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754ED01-E2A0-4C1E-8E21-014B99041579}" type="slidenum">
              <a:rPr lang="en-US" smtClean="0"/>
              <a:pPr/>
              <a:t>22</a:t>
            </a:fld>
            <a:endParaRPr lang="en-US"/>
          </a:p>
        </p:txBody>
      </p:sp>
      <p:sp>
        <p:nvSpPr>
          <p:cNvPr id="4" name="TextBox 3"/>
          <p:cNvSpPr txBox="1"/>
          <p:nvPr/>
        </p:nvSpPr>
        <p:spPr>
          <a:xfrm>
            <a:off x="990600" y="1295400"/>
            <a:ext cx="7543800" cy="3139321"/>
          </a:xfrm>
          <a:prstGeom prst="rect">
            <a:avLst/>
          </a:prstGeom>
          <a:noFill/>
        </p:spPr>
        <p:txBody>
          <a:bodyPr wrap="square" rtlCol="0">
            <a:spAutoFit/>
          </a:bodyPr>
          <a:lstStyle/>
          <a:p>
            <a:pPr>
              <a:buFont typeface="Arial" charset="0"/>
              <a:buChar char="•"/>
            </a:pPr>
            <a:r>
              <a:rPr lang="en-US" dirty="0" smtClean="0"/>
              <a:t>Reasons why </a:t>
            </a:r>
            <a:r>
              <a:rPr lang="en-US" dirty="0"/>
              <a:t>a major may not be a good fit</a:t>
            </a:r>
          </a:p>
          <a:p>
            <a:pPr>
              <a:buFont typeface="Arial" charset="0"/>
              <a:buChar char="•"/>
            </a:pPr>
            <a:endParaRPr lang="en-US" dirty="0"/>
          </a:p>
          <a:p>
            <a:pPr>
              <a:buFont typeface="Arial" charset="0"/>
              <a:buChar char="•"/>
            </a:pPr>
            <a:r>
              <a:rPr lang="en-US" dirty="0" smtClean="0"/>
              <a:t>5 </a:t>
            </a:r>
            <a:r>
              <a:rPr lang="en-US" dirty="0"/>
              <a:t>step “DECAF” method</a:t>
            </a:r>
          </a:p>
          <a:p>
            <a:pPr>
              <a:buFont typeface="Arial" charset="0"/>
              <a:buChar char="•"/>
            </a:pPr>
            <a:endParaRPr lang="en-US" dirty="0"/>
          </a:p>
          <a:p>
            <a:pPr>
              <a:buFont typeface="Arial" charset="0"/>
              <a:buChar char="•"/>
            </a:pPr>
            <a:r>
              <a:rPr lang="en-US" dirty="0" smtClean="0"/>
              <a:t>Communication strategies: active listening, reflected meaning, supportive confrontation</a:t>
            </a:r>
            <a:endParaRPr lang="en-US" dirty="0"/>
          </a:p>
          <a:p>
            <a:pPr>
              <a:buFont typeface="Arial" charset="0"/>
              <a:buChar char="•"/>
            </a:pPr>
            <a:endParaRPr lang="en-US" dirty="0"/>
          </a:p>
          <a:p>
            <a:pPr>
              <a:buFont typeface="Arial" charset="0"/>
              <a:buChar char="•"/>
            </a:pPr>
            <a:r>
              <a:rPr lang="en-US" dirty="0" smtClean="0"/>
              <a:t>Practical </a:t>
            </a:r>
            <a:r>
              <a:rPr lang="en-US" dirty="0"/>
              <a:t>and the Developmental </a:t>
            </a:r>
            <a:r>
              <a:rPr lang="en-US" dirty="0" smtClean="0"/>
              <a:t>approaches to advising out</a:t>
            </a:r>
            <a:endParaRPr lang="en-US" dirty="0"/>
          </a:p>
          <a:p>
            <a:pPr>
              <a:buFont typeface="Arial" charset="0"/>
              <a:buChar char="•"/>
            </a:pPr>
            <a:endParaRPr lang="en-US" dirty="0"/>
          </a:p>
          <a:p>
            <a:pPr>
              <a:buFont typeface="Arial" charset="0"/>
              <a:buChar char="•"/>
            </a:pPr>
            <a:r>
              <a:rPr lang="en-US" b="1" dirty="0"/>
              <a:t>Develop a list of personal strategies</a:t>
            </a:r>
          </a:p>
          <a:p>
            <a:endParaRPr lang="en-US" dirty="0" smtClean="0"/>
          </a:p>
        </p:txBody>
      </p:sp>
      <p:sp>
        <p:nvSpPr>
          <p:cNvPr id="6" name="Title 1"/>
          <p:cNvSpPr>
            <a:spLocks noGrp="1"/>
          </p:cNvSpPr>
          <p:nvPr>
            <p:ph type="title"/>
          </p:nvPr>
        </p:nvSpPr>
        <p:spPr>
          <a:xfrm>
            <a:off x="822960" y="365760"/>
            <a:ext cx="7520940" cy="548640"/>
          </a:xfrm>
        </p:spPr>
        <p:txBody>
          <a:bodyPr/>
          <a:lstStyle/>
          <a:p>
            <a:pPr algn="ctr"/>
            <a:r>
              <a:rPr lang="en-US" dirty="0" smtClean="0"/>
              <a:t>Summing up</a:t>
            </a:r>
            <a:endParaRPr lang="en-US" dirty="0"/>
          </a:p>
        </p:txBody>
      </p:sp>
    </p:spTree>
    <p:extLst>
      <p:ext uri="{BB962C8B-B14F-4D97-AF65-F5344CB8AC3E}">
        <p14:creationId xmlns:p14="http://schemas.microsoft.com/office/powerpoint/2010/main" val="2862214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23</a:t>
            </a:fld>
            <a:endParaRPr lang="en-US"/>
          </a:p>
        </p:txBody>
      </p:sp>
      <p:pic>
        <p:nvPicPr>
          <p:cNvPr id="1026" name="Picture 2" descr="https://encrypted-tbn1.google.com/images?q=tbn:ANd9GcT9mVvIq2UmvT12u5JD9SUhp_FbvaUqN6ycgvVeNyO_nj279lx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825" y="228600"/>
            <a:ext cx="1895475" cy="14859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encrypted-tbn2.google.com/images?q=tbn:ANd9GcQd-a71quDqc-UjNKhiXbs3AiAyKWCASGIETGQ49wETarZuOxQzhw"/>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95600" y="4191000"/>
            <a:ext cx="262890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encrypted-tbn0.google.com/images?q=tbn:ANd9GcRE2NkQZbYOb7aCPwAKk-plLedpyO91n-Rvy1wgkB26doxAcb4W64HXp7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8000" y="914400"/>
            <a:ext cx="1905000" cy="112395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133600" y="2438400"/>
            <a:ext cx="4648200" cy="1323439"/>
          </a:xfrm>
          <a:prstGeom prst="rect">
            <a:avLst/>
          </a:prstGeom>
          <a:noFill/>
        </p:spPr>
        <p:txBody>
          <a:bodyPr wrap="square" rtlCol="0">
            <a:spAutoFit/>
          </a:bodyPr>
          <a:lstStyle/>
          <a:p>
            <a:pPr algn="ctr"/>
            <a:r>
              <a:rPr lang="en-US" sz="8000" dirty="0" smtClean="0"/>
              <a:t>Questions</a:t>
            </a:r>
            <a:endParaRPr lang="en-US" sz="8000" dirty="0"/>
          </a:p>
        </p:txBody>
      </p:sp>
    </p:spTree>
    <p:extLst>
      <p:ext uri="{BB962C8B-B14F-4D97-AF65-F5344CB8AC3E}">
        <p14:creationId xmlns:p14="http://schemas.microsoft.com/office/powerpoint/2010/main" val="816675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24</a:t>
            </a:fld>
            <a:endParaRPr lang="en-US"/>
          </a:p>
        </p:txBody>
      </p:sp>
      <p:sp>
        <p:nvSpPr>
          <p:cNvPr id="3" name="TextBox 2"/>
          <p:cNvSpPr txBox="1"/>
          <p:nvPr/>
        </p:nvSpPr>
        <p:spPr>
          <a:xfrm>
            <a:off x="1752600" y="5334000"/>
            <a:ext cx="6781800" cy="1323439"/>
          </a:xfrm>
          <a:prstGeom prst="rect">
            <a:avLst/>
          </a:prstGeom>
          <a:noFill/>
        </p:spPr>
        <p:txBody>
          <a:bodyPr wrap="square" rtlCol="0">
            <a:spAutoFit/>
          </a:bodyPr>
          <a:lstStyle/>
          <a:p>
            <a:r>
              <a:rPr lang="en-US" sz="1600" b="1" dirty="0" smtClean="0"/>
              <a:t>Images :</a:t>
            </a:r>
          </a:p>
          <a:p>
            <a:r>
              <a:rPr lang="en-US" sz="1600" dirty="0" smtClean="0"/>
              <a:t>Depts.ttu.edu		Essentialsofnutrition.com</a:t>
            </a:r>
          </a:p>
          <a:p>
            <a:r>
              <a:rPr lang="en-US" sz="1600" dirty="0" smtClean="0"/>
              <a:t>Ugaadmissions.blogspot.com	Kirktaylor.com</a:t>
            </a:r>
          </a:p>
          <a:p>
            <a:r>
              <a:rPr lang="en-US" sz="1600" dirty="0" smtClean="0"/>
              <a:t>Beckstrombuzz.blogspot.com	Orient.bowdoin.edu</a:t>
            </a:r>
          </a:p>
          <a:p>
            <a:r>
              <a:rPr lang="en-US" sz="1600" dirty="0" smtClean="0"/>
              <a:t>Wetlandsinstitute.org		Regiscareerservices.wordpress.com</a:t>
            </a:r>
            <a:endParaRPr lang="en-US" dirty="0"/>
          </a:p>
        </p:txBody>
      </p:sp>
      <p:sp>
        <p:nvSpPr>
          <p:cNvPr id="4" name="TextBox 3"/>
          <p:cNvSpPr txBox="1"/>
          <p:nvPr/>
        </p:nvSpPr>
        <p:spPr>
          <a:xfrm>
            <a:off x="685800" y="381000"/>
            <a:ext cx="8001000" cy="5078313"/>
          </a:xfrm>
          <a:prstGeom prst="rect">
            <a:avLst/>
          </a:prstGeom>
          <a:noFill/>
        </p:spPr>
        <p:txBody>
          <a:bodyPr wrap="square" rtlCol="0">
            <a:spAutoFit/>
          </a:bodyPr>
          <a:lstStyle/>
          <a:p>
            <a:r>
              <a:rPr lang="en-US" dirty="0" smtClean="0"/>
              <a:t>References:</a:t>
            </a:r>
          </a:p>
          <a:p>
            <a:endParaRPr lang="en-US" dirty="0" smtClean="0"/>
          </a:p>
          <a:p>
            <a:r>
              <a:rPr lang="en-US" dirty="0" smtClean="0"/>
              <a:t>Batista, Ed. “David Bradford and Allan Cohen on Supportive Confrontation” 16 Oct 2006. Accessed 19 January 2011 </a:t>
            </a:r>
            <a:r>
              <a:rPr lang="en-US" dirty="0" smtClean="0">
                <a:hlinkClick r:id="rId3"/>
              </a:rPr>
              <a:t>http://www.edbatista.com/2006/10/david_bradford__1.html</a:t>
            </a:r>
            <a:r>
              <a:rPr lang="en-US" dirty="0" smtClean="0"/>
              <a:t> </a:t>
            </a:r>
          </a:p>
          <a:p>
            <a:endParaRPr lang="en-US" dirty="0" smtClean="0"/>
          </a:p>
          <a:p>
            <a:r>
              <a:rPr lang="en-US" dirty="0" err="1" smtClean="0"/>
              <a:t>Farell</a:t>
            </a:r>
            <a:r>
              <a:rPr lang="en-US" dirty="0" smtClean="0"/>
              <a:t>, Monica.  “When Students Get Bad News: How Understanding the Grieving Process Can Help Advisers Handle Difficult Situations.” </a:t>
            </a:r>
            <a:r>
              <a:rPr lang="en-US" i="1" dirty="0" smtClean="0"/>
              <a:t>The Mentor</a:t>
            </a:r>
            <a:r>
              <a:rPr lang="en-US" dirty="0" smtClean="0"/>
              <a:t>.  August 6, 2001, by Penn State's Division of Undergraduate Studies.</a:t>
            </a:r>
          </a:p>
          <a:p>
            <a:endParaRPr lang="en-US" dirty="0" smtClean="0"/>
          </a:p>
          <a:p>
            <a:r>
              <a:rPr lang="en-US" dirty="0" smtClean="0"/>
              <a:t>Kent, Nicole.  “Reality Check: Advising Students Out of a Major” NACADA Pre-conference 2009. (</a:t>
            </a:r>
            <a:r>
              <a:rPr lang="en-US" dirty="0" err="1" smtClean="0"/>
              <a:t>powerpoint</a:t>
            </a:r>
            <a:r>
              <a:rPr lang="en-US" dirty="0" smtClean="0"/>
              <a:t>)</a:t>
            </a:r>
          </a:p>
          <a:p>
            <a:endParaRPr lang="en-US" dirty="0" smtClean="0"/>
          </a:p>
          <a:p>
            <a:r>
              <a:rPr lang="en-US" dirty="0" smtClean="0"/>
              <a:t>Rodriguez, Jose and </a:t>
            </a:r>
            <a:r>
              <a:rPr lang="en-US" dirty="0" err="1" smtClean="0"/>
              <a:t>Kolls</a:t>
            </a:r>
            <a:r>
              <a:rPr lang="en-US" dirty="0" smtClean="0"/>
              <a:t>, Susan. “Breaking Bad News: Delivery Techniques that Help Students Make Good Alternative Choices.”  </a:t>
            </a:r>
            <a:r>
              <a:rPr lang="en-US" i="1" dirty="0" smtClean="0"/>
              <a:t>NACADA Webinar Series</a:t>
            </a:r>
            <a:r>
              <a:rPr lang="en-US" dirty="0" smtClean="0"/>
              <a:t>. 8 April 2010.</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3</a:t>
            </a:fld>
            <a:endParaRPr lang="en-US"/>
          </a:p>
        </p:txBody>
      </p:sp>
      <p:pic>
        <p:nvPicPr>
          <p:cNvPr id="6" name="Picture 12" descr="http://4.bp.blogspot.com/_VEnB7k-hqnI/THMteAzurdI/AAAAAAAAC8c/rYEUc6t8e4w/s1600/121_ChangingMajor_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380998"/>
            <a:ext cx="5257800" cy="528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14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4</a:t>
            </a:fld>
            <a:endParaRPr lang="en-US"/>
          </a:p>
        </p:txBody>
      </p:sp>
      <p:sp>
        <p:nvSpPr>
          <p:cNvPr id="5" name="Title 4"/>
          <p:cNvSpPr>
            <a:spLocks noGrp="1"/>
          </p:cNvSpPr>
          <p:nvPr>
            <p:ph type="title"/>
          </p:nvPr>
        </p:nvSpPr>
        <p:spPr/>
        <p:txBody>
          <a:bodyPr/>
          <a:lstStyle/>
          <a:p>
            <a:pPr algn="ctr"/>
            <a:r>
              <a:rPr lang="en-US" dirty="0" smtClean="0"/>
              <a:t>A tale of two conversations</a:t>
            </a:r>
            <a:endParaRPr lang="en-US" dirty="0"/>
          </a:p>
        </p:txBody>
      </p:sp>
      <p:pic>
        <p:nvPicPr>
          <p:cNvPr id="2051" name="Picture 3" descr="C:\Program Files (x86)\Microsoft Office\MEDIA\CAGCAT10\j0297707.wmf"/>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rcRect/>
          <a:stretch>
            <a:fillRect/>
          </a:stretch>
        </p:blipFill>
        <p:spPr bwMode="auto">
          <a:xfrm>
            <a:off x="914401" y="1058679"/>
            <a:ext cx="3048000" cy="375066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waters\AppData\Local\Microsoft\Windows\Temporary Internet Files\Content.IE5\8AGHPCGG\MC900078627[1].wmf"/>
          <p:cNvPicPr>
            <a:picLocks noGrp="1" noChangeAspect="1" noChangeArrowheads="1"/>
          </p:cNvPicPr>
          <p:nvPr>
            <p:ph sz="half" idx="2"/>
          </p:nvPr>
        </p:nvPicPr>
        <p:blipFill>
          <a:blip r:embed="rId4" cstate="print">
            <a:extLst>
              <a:ext uri="{28A0092B-C50C-407E-A947-70E740481C1C}">
                <a14:useLocalDpi xmlns:a14="http://schemas.microsoft.com/office/drawing/2010/main" val="0"/>
              </a:ext>
            </a:extLst>
          </a:blip>
          <a:srcRect/>
          <a:stretch>
            <a:fillRect/>
          </a:stretch>
        </p:blipFill>
        <p:spPr bwMode="auto">
          <a:xfrm>
            <a:off x="4700588" y="1381851"/>
            <a:ext cx="3200400" cy="3143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099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Reality check</a:t>
            </a:r>
            <a:endParaRPr lang="en-US" dirty="0"/>
          </a:p>
        </p:txBody>
      </p:sp>
      <p:sp>
        <p:nvSpPr>
          <p:cNvPr id="3" name="Content Placeholder 2"/>
          <p:cNvSpPr>
            <a:spLocks noGrp="1"/>
          </p:cNvSpPr>
          <p:nvPr>
            <p:ph idx="1"/>
          </p:nvPr>
        </p:nvSpPr>
        <p:spPr/>
        <p:txBody>
          <a:bodyPr/>
          <a:lstStyle/>
          <a:p>
            <a:r>
              <a:rPr lang="en-US" sz="1800" b="0" dirty="0" smtClean="0">
                <a:solidFill>
                  <a:schemeClr val="tx2">
                    <a:lumMod val="50000"/>
                  </a:schemeClr>
                </a:solidFill>
                <a:latin typeface="+mj-lt"/>
              </a:rPr>
              <a:t>Not </a:t>
            </a:r>
            <a:r>
              <a:rPr lang="en-US" sz="1800" b="0" dirty="0">
                <a:solidFill>
                  <a:schemeClr val="tx2">
                    <a:lumMod val="50000"/>
                  </a:schemeClr>
                </a:solidFill>
                <a:latin typeface="+mj-lt"/>
              </a:rPr>
              <a:t>all students are pursuing their “best fit” </a:t>
            </a:r>
            <a:r>
              <a:rPr lang="en-US" sz="1800" b="0" dirty="0" smtClean="0">
                <a:solidFill>
                  <a:schemeClr val="tx2">
                    <a:lumMod val="50000"/>
                  </a:schemeClr>
                </a:solidFill>
                <a:latin typeface="+mj-lt"/>
              </a:rPr>
              <a:t>major/career</a:t>
            </a:r>
            <a:endParaRPr lang="en-US" sz="1800" b="0" dirty="0">
              <a:solidFill>
                <a:schemeClr val="tx2">
                  <a:lumMod val="50000"/>
                </a:schemeClr>
              </a:solidFill>
              <a:latin typeface="+mj-lt"/>
            </a:endParaRPr>
          </a:p>
          <a:p>
            <a:endParaRPr lang="en-US" sz="1800" b="0" dirty="0">
              <a:solidFill>
                <a:schemeClr val="tx2">
                  <a:lumMod val="50000"/>
                </a:schemeClr>
              </a:solidFill>
              <a:latin typeface="+mj-lt"/>
            </a:endParaRPr>
          </a:p>
          <a:p>
            <a:r>
              <a:rPr lang="en-US" sz="1800" b="0" dirty="0">
                <a:solidFill>
                  <a:schemeClr val="tx2">
                    <a:lumMod val="50000"/>
                  </a:schemeClr>
                </a:solidFill>
                <a:latin typeface="+mj-lt"/>
              </a:rPr>
              <a:t>Advisors will probably have to direct these students out of their current </a:t>
            </a:r>
            <a:r>
              <a:rPr lang="en-US" sz="1800" b="0" dirty="0" smtClean="0">
                <a:solidFill>
                  <a:schemeClr val="tx2">
                    <a:lumMod val="50000"/>
                  </a:schemeClr>
                </a:solidFill>
                <a:latin typeface="+mj-lt"/>
              </a:rPr>
              <a:t>major</a:t>
            </a:r>
          </a:p>
          <a:p>
            <a:endParaRPr lang="en-US" sz="1800" b="0" dirty="0">
              <a:solidFill>
                <a:schemeClr val="tx2">
                  <a:lumMod val="50000"/>
                </a:schemeClr>
              </a:solidFill>
              <a:latin typeface="+mj-lt"/>
            </a:endParaRPr>
          </a:p>
          <a:p>
            <a:r>
              <a:rPr lang="en-US" sz="1800" b="0" dirty="0" smtClean="0">
                <a:solidFill>
                  <a:schemeClr val="tx2">
                    <a:lumMod val="50000"/>
                  </a:schemeClr>
                </a:solidFill>
                <a:latin typeface="+mj-lt"/>
              </a:rPr>
              <a:t>Round peg in a square hole?  How did the student choose the major?</a:t>
            </a:r>
          </a:p>
          <a:p>
            <a:r>
              <a:rPr lang="en-US" sz="1800" b="0" dirty="0">
                <a:solidFill>
                  <a:schemeClr val="tx2">
                    <a:lumMod val="50000"/>
                  </a:schemeClr>
                </a:solidFill>
                <a:latin typeface="+mj-lt"/>
              </a:rPr>
              <a:t>	</a:t>
            </a:r>
          </a:p>
          <a:p>
            <a:r>
              <a:rPr lang="en-US" sz="1800" b="0" dirty="0" smtClean="0">
                <a:solidFill>
                  <a:schemeClr val="tx2">
                    <a:lumMod val="50000"/>
                  </a:schemeClr>
                </a:solidFill>
                <a:latin typeface="+mj-lt"/>
              </a:rPr>
              <a:t>What are reasons a major may not be a good fit?</a:t>
            </a:r>
            <a:endParaRPr lang="en-US" sz="1800" b="0" dirty="0">
              <a:solidFill>
                <a:schemeClr val="tx2">
                  <a:lumMod val="50000"/>
                </a:schemeClr>
              </a:solidFill>
              <a:latin typeface="+mj-lt"/>
            </a:endParaRPr>
          </a:p>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5</a:t>
            </a:fld>
            <a:endParaRPr lang="en-US"/>
          </a:p>
        </p:txBody>
      </p:sp>
      <p:sp>
        <p:nvSpPr>
          <p:cNvPr id="5" name="TextBox 4"/>
          <p:cNvSpPr txBox="1"/>
          <p:nvPr/>
        </p:nvSpPr>
        <p:spPr>
          <a:xfrm>
            <a:off x="4038600" y="5486400"/>
            <a:ext cx="3962400" cy="738664"/>
          </a:xfrm>
          <a:prstGeom prst="rect">
            <a:avLst/>
          </a:prstGeom>
          <a:noFill/>
        </p:spPr>
        <p:txBody>
          <a:bodyPr wrap="square" rtlCol="0">
            <a:spAutoFit/>
          </a:bodyPr>
          <a:lstStyle/>
          <a:p>
            <a:r>
              <a:rPr lang="en-US" sz="1400" dirty="0" smtClean="0"/>
              <a:t>Courtesy of </a:t>
            </a:r>
          </a:p>
          <a:p>
            <a:r>
              <a:rPr lang="en-US" sz="1400" dirty="0" smtClean="0"/>
              <a:t>“Reality Check: Advising Students out of a Major</a:t>
            </a:r>
          </a:p>
          <a:p>
            <a:r>
              <a:rPr lang="en-US" sz="1400" dirty="0" smtClean="0"/>
              <a:t>Nicole Kent, 2009</a:t>
            </a:r>
            <a:endParaRPr lang="en-US" sz="1400" dirty="0"/>
          </a:p>
        </p:txBody>
      </p:sp>
    </p:spTree>
    <p:extLst>
      <p:ext uri="{BB962C8B-B14F-4D97-AF65-F5344CB8AC3E}">
        <p14:creationId xmlns:p14="http://schemas.microsoft.com/office/powerpoint/2010/main" val="32005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Common advising out scenarios</a:t>
            </a:r>
            <a:endParaRPr lang="en-US" dirty="0"/>
          </a:p>
        </p:txBody>
      </p:sp>
      <p:sp>
        <p:nvSpPr>
          <p:cNvPr id="3" name="Content Placeholder 2"/>
          <p:cNvSpPr>
            <a:spLocks noGrp="1"/>
          </p:cNvSpPr>
          <p:nvPr>
            <p:ph idx="1"/>
          </p:nvPr>
        </p:nvSpPr>
        <p:spPr>
          <a:xfrm>
            <a:off x="838200" y="1371600"/>
            <a:ext cx="7520940" cy="2861772"/>
          </a:xfrm>
        </p:spPr>
        <p:txBody>
          <a:bodyPr/>
          <a:lstStyle/>
          <a:p>
            <a:pPr>
              <a:buFont typeface="Arial" charset="0"/>
              <a:buChar char="•"/>
            </a:pPr>
            <a:r>
              <a:rPr lang="en-US" sz="2400" b="0" dirty="0" smtClean="0"/>
              <a:t>Student not physically capable of the career they have selected</a:t>
            </a:r>
          </a:p>
          <a:p>
            <a:pPr>
              <a:buFont typeface="Arial" charset="0"/>
              <a:buChar char="•"/>
            </a:pPr>
            <a:r>
              <a:rPr lang="en-US" sz="2400" b="0" dirty="0" smtClean="0"/>
              <a:t>Student not academically prepared / interested / capable </a:t>
            </a:r>
          </a:p>
          <a:p>
            <a:pPr>
              <a:buFont typeface="Arial" charset="0"/>
              <a:buChar char="•"/>
            </a:pPr>
            <a:r>
              <a:rPr lang="en-US" sz="2400" b="0" dirty="0" smtClean="0"/>
              <a:t>Selective program admission</a:t>
            </a:r>
          </a:p>
          <a:p>
            <a:pPr lvl="1">
              <a:buFont typeface="Arial" charset="0"/>
              <a:buChar char="•"/>
            </a:pPr>
            <a:endParaRPr lang="en-US" dirty="0" smtClean="0"/>
          </a:p>
          <a:p>
            <a:pPr lvl="1">
              <a:buFont typeface="Arial" charset="0"/>
              <a:buChar char="•"/>
            </a:pPr>
            <a:endParaRPr lang="en-US" dirty="0" smtClean="0"/>
          </a:p>
          <a:p>
            <a:pPr lvl="1">
              <a:buFont typeface="Arial" charset="0"/>
              <a:buChar char="•"/>
            </a:pPr>
            <a:endParaRPr lang="en-US" dirty="0" smtClean="0"/>
          </a:p>
          <a:p>
            <a:pPr lvl="3">
              <a:buFont typeface="Arial" charset="0"/>
              <a:buChar char="•"/>
            </a:pPr>
            <a:endParaRPr lang="en-US" dirty="0" smtClean="0"/>
          </a:p>
          <a:p>
            <a:pPr lvl="3">
              <a:buFont typeface="Arial" charset="0"/>
              <a:buChar char="•"/>
            </a:pPr>
            <a:endParaRPr lang="en-US" dirty="0" smtClean="0"/>
          </a:p>
          <a:p>
            <a:pPr>
              <a:buFont typeface="Arial" charset="0"/>
              <a:buChar char="•"/>
            </a:pPr>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Bad news: defined</a:t>
            </a:r>
            <a:endParaRPr lang="en-US" dirty="0"/>
          </a:p>
        </p:txBody>
      </p:sp>
      <p:sp>
        <p:nvSpPr>
          <p:cNvPr id="3" name="Content Placeholder 2"/>
          <p:cNvSpPr>
            <a:spLocks noGrp="1"/>
          </p:cNvSpPr>
          <p:nvPr>
            <p:ph idx="1"/>
          </p:nvPr>
        </p:nvSpPr>
        <p:spPr>
          <a:xfrm>
            <a:off x="1371600" y="1600200"/>
            <a:ext cx="6477000" cy="2775477"/>
          </a:xfrm>
        </p:spPr>
        <p:txBody>
          <a:bodyPr>
            <a:normAutofit/>
          </a:bodyPr>
          <a:lstStyle/>
          <a:p>
            <a:pPr algn="ctr"/>
            <a:r>
              <a:rPr lang="en-US" sz="3600" b="0" dirty="0"/>
              <a:t>Any </a:t>
            </a:r>
            <a:r>
              <a:rPr lang="en-US" sz="3600" b="0" dirty="0" smtClean="0"/>
              <a:t>information which adversely alters one’s expectations for the future</a:t>
            </a:r>
            <a:endParaRPr lang="en-US" sz="3600" b="0"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7</a:t>
            </a:fld>
            <a:endParaRPr lang="en-US"/>
          </a:p>
        </p:txBody>
      </p:sp>
      <p:sp>
        <p:nvSpPr>
          <p:cNvPr id="5" name="TextBox 4"/>
          <p:cNvSpPr txBox="1"/>
          <p:nvPr/>
        </p:nvSpPr>
        <p:spPr>
          <a:xfrm>
            <a:off x="4953000" y="5410200"/>
            <a:ext cx="2590800" cy="1200329"/>
          </a:xfrm>
          <a:prstGeom prst="rect">
            <a:avLst/>
          </a:prstGeom>
          <a:noFill/>
        </p:spPr>
        <p:txBody>
          <a:bodyPr wrap="square" rtlCol="0">
            <a:spAutoFit/>
          </a:bodyPr>
          <a:lstStyle/>
          <a:p>
            <a:r>
              <a:rPr lang="en-US" dirty="0"/>
              <a:t>Medical Oncology Communication Chapter 2 – Giving Bad News</a:t>
            </a:r>
          </a:p>
          <a:p>
            <a:endParaRPr lang="en-US" dirty="0"/>
          </a:p>
        </p:txBody>
      </p:sp>
    </p:spTree>
    <p:extLst>
      <p:ext uri="{BB962C8B-B14F-4D97-AF65-F5344CB8AC3E}">
        <p14:creationId xmlns:p14="http://schemas.microsoft.com/office/powerpoint/2010/main" val="1356401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754ED01-E2A0-4C1E-8E21-014B99041579}" type="slidenum">
              <a:rPr lang="en-US" smtClean="0"/>
              <a:pPr/>
              <a:t>8</a:t>
            </a:fld>
            <a:endParaRPr lang="en-US"/>
          </a:p>
        </p:txBody>
      </p:sp>
      <p:sp>
        <p:nvSpPr>
          <p:cNvPr id="5" name="Title 4"/>
          <p:cNvSpPr>
            <a:spLocks noGrp="1"/>
          </p:cNvSpPr>
          <p:nvPr>
            <p:ph type="title"/>
          </p:nvPr>
        </p:nvSpPr>
        <p:spPr/>
        <p:txBody>
          <a:bodyPr/>
          <a:lstStyle/>
          <a:p>
            <a:pPr algn="ctr"/>
            <a:r>
              <a:rPr lang="en-US" dirty="0" smtClean="0"/>
              <a:t>Different styles</a:t>
            </a:r>
            <a:endParaRPr lang="en-US" dirty="0"/>
          </a:p>
        </p:txBody>
      </p:sp>
      <p:pic>
        <p:nvPicPr>
          <p:cNvPr id="1026" name="Picture 2" descr="C:\Users\Theresa\AppData\Local\Microsoft\Windows\Temporary Internet Files\Content.IE5\0RACLJ1B\MC900434929[1].png"/>
          <p:cNvPicPr>
            <a:picLocks noGrp="1" noChangeAspect="1" noChangeArrowheads="1"/>
          </p:cNvPicPr>
          <p:nvPr>
            <p:ph sz="half" idx="1"/>
          </p:nvPr>
        </p:nvPicPr>
        <p:blipFill>
          <a:blip r:embed="rId3" cstate="print"/>
          <a:srcRect/>
          <a:stretch>
            <a:fillRect/>
          </a:stretch>
        </p:blipFill>
        <p:spPr bwMode="auto">
          <a:xfrm>
            <a:off x="1447800" y="1447800"/>
            <a:ext cx="2724830" cy="2724830"/>
          </a:xfrm>
          <a:prstGeom prst="rect">
            <a:avLst/>
          </a:prstGeom>
          <a:noFill/>
        </p:spPr>
      </p:pic>
      <p:pic>
        <p:nvPicPr>
          <p:cNvPr id="1027" name="Picture 3" descr="C:\Users\Theresa\AppData\Local\Microsoft\Windows\Temporary Internet Files\Content.IE5\OKFBE9DR\MC900385446[1].jpg"/>
          <p:cNvPicPr>
            <a:picLocks noGrp="1" noChangeAspect="1" noChangeArrowheads="1"/>
          </p:cNvPicPr>
          <p:nvPr>
            <p:ph sz="half" idx="2"/>
          </p:nvPr>
        </p:nvPicPr>
        <p:blipFill>
          <a:blip r:embed="rId4" cstate="print"/>
          <a:srcRect/>
          <a:stretch>
            <a:fillRect/>
          </a:stretch>
        </p:blipFill>
        <p:spPr bwMode="auto">
          <a:xfrm>
            <a:off x="5181600" y="1828800"/>
            <a:ext cx="3200400" cy="228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 the news</a:t>
            </a:r>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dirty="0"/>
          </a:p>
        </p:txBody>
      </p:sp>
      <p:pic>
        <p:nvPicPr>
          <p:cNvPr id="3075" name="Picture 3" descr="C:\Users\waters\AppData\Local\Microsoft\Windows\Temporary Internet Files\Content.IE5\CQIDA0GN\MC910215894[1].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192400" y="2619375"/>
            <a:ext cx="2921624" cy="33242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029200" y="2362200"/>
            <a:ext cx="3352800" cy="381000"/>
          </a:xfrm>
          <a:prstGeom prst="rect">
            <a:avLst/>
          </a:prstGeom>
          <a:noFill/>
        </p:spPr>
        <p:txBody>
          <a:bodyPr wrap="square" rtlCol="0">
            <a:spAutoFit/>
          </a:bodyPr>
          <a:lstStyle/>
          <a:p>
            <a:pPr algn="ctr"/>
            <a:r>
              <a:rPr lang="en-US" dirty="0" smtClean="0"/>
              <a:t>Think “DECAF”</a:t>
            </a:r>
            <a:endParaRPr lang="en-US" dirty="0"/>
          </a:p>
        </p:txBody>
      </p:sp>
      <p:sp>
        <p:nvSpPr>
          <p:cNvPr id="6" name="Title 1"/>
          <p:cNvSpPr txBox="1">
            <a:spLocks/>
          </p:cNvSpPr>
          <p:nvPr/>
        </p:nvSpPr>
        <p:spPr>
          <a:xfrm rot="19140000">
            <a:off x="1404133" y="2572381"/>
            <a:ext cx="5212080" cy="421820"/>
          </a:xfrm>
          <a:prstGeom prst="rect">
            <a:avLst/>
          </a:prstGeom>
        </p:spPr>
        <p:txBody>
          <a:bodyPr vert="horz" lIns="91440" tIns="45720" rIns="91440" bIns="0" rtlCol="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000" b="0" i="0" u="none" strike="noStrike" kern="1200" cap="all" spc="0" normalizeH="0" baseline="0" noProof="0" dirty="0" smtClean="0">
                <a:ln>
                  <a:noFill/>
                </a:ln>
                <a:effectLst/>
                <a:uLnTx/>
                <a:uFillTx/>
                <a:latin typeface="+mj-lt"/>
                <a:ea typeface="+mj-ea"/>
                <a:cs typeface="+mj-cs"/>
              </a:rPr>
              <a:t>And then move forward</a:t>
            </a:r>
            <a:endParaRPr kumimoji="0" lang="en-US" sz="2000" b="0" i="0" u="none" strike="noStrike" kern="1200" cap="all" spc="0" normalizeH="0" baseline="0" noProof="0" dirty="0">
              <a:ln>
                <a:noFill/>
              </a:ln>
              <a:effectLst/>
              <a:uLnTx/>
              <a:uFillTx/>
              <a:latin typeface="+mj-lt"/>
              <a:ea typeface="+mj-ea"/>
              <a:cs typeface="+mj-cs"/>
            </a:endParaRPr>
          </a:p>
        </p:txBody>
      </p:sp>
    </p:spTree>
    <p:extLst>
      <p:ext uri="{BB962C8B-B14F-4D97-AF65-F5344CB8AC3E}">
        <p14:creationId xmlns:p14="http://schemas.microsoft.com/office/powerpoint/2010/main" val="181098501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774</TotalTime>
  <Words>3094</Words>
  <Application>Microsoft Office PowerPoint</Application>
  <PresentationFormat>On-screen Show (4:3)</PresentationFormat>
  <Paragraphs>312</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Angles</vt:lpstr>
      <vt:lpstr>Helping students let go</vt:lpstr>
      <vt:lpstr>Objectives</vt:lpstr>
      <vt:lpstr>PowerPoint Presentation</vt:lpstr>
      <vt:lpstr>A tale of two conversations</vt:lpstr>
      <vt:lpstr>Reality check</vt:lpstr>
      <vt:lpstr>Common advising out scenarios</vt:lpstr>
      <vt:lpstr>Bad news: defined</vt:lpstr>
      <vt:lpstr>Different styles</vt:lpstr>
      <vt:lpstr>deliver the news</vt:lpstr>
      <vt:lpstr>PowerPoint Presentation</vt:lpstr>
      <vt:lpstr>DECIDE</vt:lpstr>
      <vt:lpstr>PowerPoint Presentation</vt:lpstr>
      <vt:lpstr>Emotional development</vt:lpstr>
      <vt:lpstr>PowerPoint Presentation</vt:lpstr>
      <vt:lpstr>connections</vt:lpstr>
      <vt:lpstr>Caution: grief ahead</vt:lpstr>
      <vt:lpstr>Stages of grief</vt:lpstr>
      <vt:lpstr>PowerPoint Presentation</vt:lpstr>
      <vt:lpstr>Active listening +</vt:lpstr>
      <vt:lpstr>PowerPoint Presentation</vt:lpstr>
      <vt:lpstr>Follow up</vt:lpstr>
      <vt:lpstr>Summing up</vt:lpstr>
      <vt:lpstr>PowerPoint Presentation</vt:lpstr>
      <vt:lpstr>PowerPoint Presentation</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students let go</dc:title>
  <dc:creator>Theresa Waters</dc:creator>
  <cp:lastModifiedBy>Theresa Waters</cp:lastModifiedBy>
  <cp:revision>32</cp:revision>
  <dcterms:created xsi:type="dcterms:W3CDTF">2012-01-27T00:33:59Z</dcterms:created>
  <dcterms:modified xsi:type="dcterms:W3CDTF">2012-02-07T18:45:07Z</dcterms:modified>
</cp:coreProperties>
</file>